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DD85-F5F1-4C01-88BD-8DE19CE6416B}" type="datetimeFigureOut">
              <a:rPr lang="uk-UA" smtClean="0"/>
              <a:t>13.12.2012</a:t>
            </a:fld>
            <a:endParaRPr lang="uk-U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B945-CE85-4F23-BCA3-8302AD959E75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DD85-F5F1-4C01-88BD-8DE19CE6416B}" type="datetimeFigureOut">
              <a:rPr lang="uk-UA" smtClean="0"/>
              <a:t>13.12.2012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B945-CE85-4F23-BCA3-8302AD959E7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DD85-F5F1-4C01-88BD-8DE19CE6416B}" type="datetimeFigureOut">
              <a:rPr lang="uk-UA" smtClean="0"/>
              <a:t>13.12.2012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B945-CE85-4F23-BCA3-8302AD959E7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DD85-F5F1-4C01-88BD-8DE19CE6416B}" type="datetimeFigureOut">
              <a:rPr lang="uk-UA" smtClean="0"/>
              <a:t>13.12.2012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B945-CE85-4F23-BCA3-8302AD959E7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DD85-F5F1-4C01-88BD-8DE19CE6416B}" type="datetimeFigureOut">
              <a:rPr lang="uk-UA" smtClean="0"/>
              <a:t>13.12.2012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B945-CE85-4F23-BCA3-8302AD959E75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DD85-F5F1-4C01-88BD-8DE19CE6416B}" type="datetimeFigureOut">
              <a:rPr lang="uk-UA" smtClean="0"/>
              <a:t>13.12.2012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B945-CE85-4F23-BCA3-8302AD959E7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DD85-F5F1-4C01-88BD-8DE19CE6416B}" type="datetimeFigureOut">
              <a:rPr lang="uk-UA" smtClean="0"/>
              <a:t>13.12.2012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B945-CE85-4F23-BCA3-8302AD959E7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DD85-F5F1-4C01-88BD-8DE19CE6416B}" type="datetimeFigureOut">
              <a:rPr lang="uk-UA" smtClean="0"/>
              <a:t>13.12.2012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B945-CE85-4F23-BCA3-8302AD959E7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DD85-F5F1-4C01-88BD-8DE19CE6416B}" type="datetimeFigureOut">
              <a:rPr lang="uk-UA" smtClean="0"/>
              <a:t>13.12.2012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B945-CE85-4F23-BCA3-8302AD959E7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DD85-F5F1-4C01-88BD-8DE19CE6416B}" type="datetimeFigureOut">
              <a:rPr lang="uk-UA" smtClean="0"/>
              <a:t>13.12.2012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B945-CE85-4F23-BCA3-8302AD959E7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2DD85-F5F1-4C01-88BD-8DE19CE6416B}" type="datetimeFigureOut">
              <a:rPr lang="uk-UA" smtClean="0"/>
              <a:t>13.12.2012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224B945-CE85-4F23-BCA3-8302AD959E75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02DD85-F5F1-4C01-88BD-8DE19CE6416B}" type="datetimeFigureOut">
              <a:rPr lang="uk-UA" smtClean="0"/>
              <a:t>13.12.2012</a:t>
            </a:fld>
            <a:endParaRPr lang="uk-U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24B945-CE85-4F23-BCA3-8302AD959E75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Циліндр. Перерізи циліндра.    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4149080"/>
            <a:ext cx="7854696" cy="1752600"/>
          </a:xfrm>
        </p:spPr>
        <p:txBody>
          <a:bodyPr/>
          <a:lstStyle/>
          <a:p>
            <a:r>
              <a:rPr lang="uk-UA" dirty="0" smtClean="0"/>
              <a:t>Урок геометрії в 11 класі.</a:t>
            </a:r>
          </a:p>
          <a:p>
            <a:r>
              <a:rPr lang="uk-UA" dirty="0" smtClean="0"/>
              <a:t>Вчитель: Малій І. 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02212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9816"/>
            <a:ext cx="8229600" cy="1143000"/>
          </a:xfrm>
        </p:spPr>
        <p:txBody>
          <a:bodyPr/>
          <a:lstStyle/>
          <a:p>
            <a:r>
              <a:rPr lang="uk-UA" dirty="0" smtClean="0"/>
              <a:t>Означення циліндра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uk-UA" sz="2800" dirty="0" smtClean="0"/>
              <a:t>Циліндром називається тіло, утворене обертанням прямокутника навколо його сторони</a:t>
            </a:r>
            <a:endParaRPr lang="uk-UA" sz="2800" dirty="0"/>
          </a:p>
        </p:txBody>
      </p:sp>
      <p:sp>
        <p:nvSpPr>
          <p:cNvPr id="4" name="Цилиндр 3"/>
          <p:cNvSpPr/>
          <p:nvPr/>
        </p:nvSpPr>
        <p:spPr>
          <a:xfrm>
            <a:off x="1485768" y="2091691"/>
            <a:ext cx="1562472" cy="229627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5" name="Группа 4"/>
          <p:cNvGrpSpPr/>
          <p:nvPr/>
        </p:nvGrpSpPr>
        <p:grpSpPr>
          <a:xfrm>
            <a:off x="4860032" y="1772816"/>
            <a:ext cx="1923332" cy="2885734"/>
            <a:chOff x="4860032" y="1772816"/>
            <a:chExt cx="1923332" cy="2885734"/>
          </a:xfrm>
        </p:grpSpPr>
        <p:sp>
          <p:nvSpPr>
            <p:cNvPr id="6" name="Прямоугольник 5"/>
            <p:cNvSpPr/>
            <p:nvPr/>
          </p:nvSpPr>
          <p:spPr>
            <a:xfrm rot="10800000">
              <a:off x="4860032" y="2812284"/>
              <a:ext cx="1923332" cy="8353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7" name="Овал 6"/>
            <p:cNvSpPr/>
            <p:nvPr/>
          </p:nvSpPr>
          <p:spPr>
            <a:xfrm>
              <a:off x="5376239" y="1772816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9" name="Овал 8"/>
            <p:cNvSpPr/>
            <p:nvPr/>
          </p:nvSpPr>
          <p:spPr>
            <a:xfrm>
              <a:off x="5376239" y="3744150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</p:spTree>
    <p:extLst>
      <p:ext uri="{BB962C8B-B14F-4D97-AF65-F5344CB8AC3E}">
        <p14:creationId xmlns:p14="http://schemas.microsoft.com/office/powerpoint/2010/main" val="340857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uk-UA" dirty="0" smtClean="0"/>
              <a:t>Елементи циліндра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11960" y="1700808"/>
            <a:ext cx="4402832" cy="4752528"/>
          </a:xfrm>
        </p:spPr>
        <p:txBody>
          <a:bodyPr>
            <a:noAutofit/>
          </a:bodyPr>
          <a:lstStyle/>
          <a:p>
            <a:r>
              <a:rPr lang="uk-UA" sz="1600" dirty="0" smtClean="0">
                <a:effectLst/>
              </a:rPr>
              <a:t>Основи циліндра – круги, які лежать у паралельних площинах.</a:t>
            </a:r>
            <a:r>
              <a:rPr lang="ru-RU" sz="1600" dirty="0" smtClean="0">
                <a:effectLst/>
              </a:rPr>
              <a:t> </a:t>
            </a:r>
            <a:r>
              <a:rPr lang="uk-UA" sz="1600" dirty="0"/>
              <a:t> </a:t>
            </a:r>
            <a:endParaRPr lang="ru-RU" sz="1600" dirty="0"/>
          </a:p>
          <a:p>
            <a:r>
              <a:rPr lang="uk-UA" sz="1600" dirty="0" smtClean="0">
                <a:effectLst/>
              </a:rPr>
              <a:t>Вісь циліндра ОО</a:t>
            </a:r>
            <a:r>
              <a:rPr lang="uk-UA" sz="1600" baseline="-25000" dirty="0" smtClean="0">
                <a:effectLst/>
              </a:rPr>
              <a:t>1</a:t>
            </a:r>
            <a:r>
              <a:rPr lang="uk-UA" sz="1600" dirty="0" smtClean="0">
                <a:effectLst/>
              </a:rPr>
              <a:t> – проходить через центри основ і містить сторону ОО</a:t>
            </a:r>
            <a:r>
              <a:rPr lang="uk-UA" sz="1600" baseline="-25000" dirty="0" smtClean="0">
                <a:effectLst/>
              </a:rPr>
              <a:t>1 </a:t>
            </a:r>
            <a:r>
              <a:rPr lang="uk-UA" sz="1600" dirty="0" smtClean="0">
                <a:effectLst/>
              </a:rPr>
              <a:t>прямокутника ОО</a:t>
            </a:r>
            <a:r>
              <a:rPr lang="uk-UA" sz="1600" baseline="-25000" dirty="0" smtClean="0">
                <a:effectLst/>
              </a:rPr>
              <a:t>1</a:t>
            </a:r>
            <a:r>
              <a:rPr lang="uk-UA" sz="1600" dirty="0" smtClean="0">
                <a:effectLst/>
              </a:rPr>
              <a:t>А</a:t>
            </a:r>
            <a:r>
              <a:rPr lang="uk-UA" sz="1600" baseline="-25000" dirty="0" smtClean="0">
                <a:effectLst/>
              </a:rPr>
              <a:t>1</a:t>
            </a:r>
            <a:r>
              <a:rPr lang="uk-UA" sz="1600" dirty="0" smtClean="0">
                <a:effectLst/>
              </a:rPr>
              <a:t>А, навколо якої він обертається</a:t>
            </a:r>
            <a:r>
              <a:rPr lang="ru-RU" sz="1600" dirty="0" smtClean="0">
                <a:effectLst/>
              </a:rPr>
              <a:t> </a:t>
            </a:r>
            <a:r>
              <a:rPr lang="uk-UA" sz="1600" dirty="0"/>
              <a:t> </a:t>
            </a:r>
            <a:endParaRPr lang="ru-RU" sz="1600" dirty="0"/>
          </a:p>
          <a:p>
            <a:pPr lvl="0"/>
            <a:r>
              <a:rPr lang="uk-UA" sz="1600" dirty="0"/>
              <a:t>Радіус циліндра </a:t>
            </a:r>
            <a:r>
              <a:rPr lang="en-US" sz="1600" dirty="0"/>
              <a:t>R</a:t>
            </a:r>
            <a:r>
              <a:rPr lang="ru-RU" sz="1600" dirty="0"/>
              <a:t> – </a:t>
            </a:r>
            <a:r>
              <a:rPr lang="uk-UA" sz="1600" dirty="0"/>
              <a:t>радіус основ : ОА=</a:t>
            </a:r>
            <a:r>
              <a:rPr lang="en-US" sz="1600" dirty="0"/>
              <a:t>R </a:t>
            </a:r>
            <a:r>
              <a:rPr lang="uk-UA" sz="1600" dirty="0"/>
              <a:t>або О</a:t>
            </a:r>
            <a:r>
              <a:rPr lang="uk-UA" sz="1600" baseline="-25000" dirty="0"/>
              <a:t>1</a:t>
            </a:r>
            <a:r>
              <a:rPr lang="uk-UA" sz="1600" dirty="0"/>
              <a:t>А</a:t>
            </a:r>
            <a:r>
              <a:rPr lang="uk-UA" sz="1600" baseline="-25000" dirty="0"/>
              <a:t>1</a:t>
            </a:r>
            <a:r>
              <a:rPr lang="uk-UA" sz="1600" dirty="0"/>
              <a:t>=</a:t>
            </a:r>
            <a:r>
              <a:rPr lang="en-US" sz="1600" dirty="0"/>
              <a:t>R</a:t>
            </a:r>
            <a:r>
              <a:rPr lang="uk-UA" sz="1600" dirty="0"/>
              <a:t>.</a:t>
            </a:r>
            <a:endParaRPr lang="ru-RU" sz="1600" dirty="0"/>
          </a:p>
          <a:p>
            <a:r>
              <a:rPr lang="uk-UA" sz="1600" dirty="0" smtClean="0"/>
              <a:t>Твірна </a:t>
            </a:r>
            <a:r>
              <a:rPr lang="uk-UA" sz="1600" dirty="0"/>
              <a:t>циліндра </a:t>
            </a:r>
            <a:r>
              <a:rPr lang="en-US" sz="1600" dirty="0"/>
              <a:t>L</a:t>
            </a:r>
            <a:r>
              <a:rPr lang="uk-UA" sz="1600" dirty="0"/>
              <a:t> – відрізок бічної поверхні, який паралельний вісі ОО</a:t>
            </a:r>
            <a:r>
              <a:rPr lang="uk-UA" sz="1600" baseline="-25000" dirty="0"/>
              <a:t>1</a:t>
            </a:r>
            <a:r>
              <a:rPr lang="uk-UA" sz="1600" dirty="0"/>
              <a:t>,     АА</a:t>
            </a:r>
            <a:r>
              <a:rPr lang="uk-UA" sz="1600" baseline="-25000" dirty="0"/>
              <a:t>1</a:t>
            </a:r>
            <a:r>
              <a:rPr lang="uk-UA" sz="1600" dirty="0"/>
              <a:t>  ІІ ОО</a:t>
            </a:r>
            <a:r>
              <a:rPr lang="uk-UA" sz="1600" baseline="-25000" dirty="0"/>
              <a:t>1 </a:t>
            </a:r>
            <a:r>
              <a:rPr lang="uk-UA" sz="1600" dirty="0"/>
              <a:t> і  АА</a:t>
            </a:r>
            <a:r>
              <a:rPr lang="uk-UA" sz="1600" baseline="-25000" dirty="0"/>
              <a:t>1</a:t>
            </a:r>
            <a:r>
              <a:rPr lang="uk-UA" sz="1600" dirty="0"/>
              <a:t>= </a:t>
            </a:r>
            <a:r>
              <a:rPr lang="en-US" sz="1600" dirty="0"/>
              <a:t>L</a:t>
            </a:r>
            <a:r>
              <a:rPr lang="uk-UA" sz="1600" dirty="0"/>
              <a:t>. </a:t>
            </a:r>
            <a:endParaRPr lang="ru-RU" sz="1600" dirty="0"/>
          </a:p>
          <a:p>
            <a:pPr marL="0" indent="0">
              <a:buNone/>
            </a:pPr>
            <a:r>
              <a:rPr lang="uk-UA" sz="1600" dirty="0"/>
              <a:t>(всі твірні циліндра рівні та паралельні одна одній).</a:t>
            </a:r>
            <a:endParaRPr lang="ru-RU" sz="1600" dirty="0"/>
          </a:p>
          <a:p>
            <a:r>
              <a:rPr lang="uk-UA" sz="1600" dirty="0" smtClean="0"/>
              <a:t>Висота </a:t>
            </a:r>
            <a:r>
              <a:rPr lang="uk-UA" sz="1600" dirty="0"/>
              <a:t>циліндра </a:t>
            </a:r>
            <a:r>
              <a:rPr lang="en-US" sz="1600" dirty="0"/>
              <a:t>H</a:t>
            </a:r>
            <a:r>
              <a:rPr lang="uk-UA" sz="1600" dirty="0"/>
              <a:t> – відстань між площинами основ; довжина висоти дорівнює твірній або вісі циліндра : </a:t>
            </a:r>
            <a:r>
              <a:rPr lang="uk-UA" sz="1600" dirty="0" smtClean="0"/>
              <a:t>     ОО</a:t>
            </a:r>
            <a:r>
              <a:rPr lang="uk-UA" sz="1600" baseline="-25000" dirty="0" smtClean="0"/>
              <a:t>1</a:t>
            </a:r>
            <a:r>
              <a:rPr lang="uk-UA" sz="1600" dirty="0" smtClean="0"/>
              <a:t> </a:t>
            </a:r>
            <a:r>
              <a:rPr lang="uk-UA" sz="1600" dirty="0"/>
              <a:t>=</a:t>
            </a:r>
            <a:r>
              <a:rPr lang="en-US" sz="1600" dirty="0"/>
              <a:t>H </a:t>
            </a:r>
            <a:r>
              <a:rPr lang="uk-UA" sz="1600" dirty="0"/>
              <a:t>або АА</a:t>
            </a:r>
            <a:r>
              <a:rPr lang="uk-UA" sz="1600" baseline="-25000" dirty="0"/>
              <a:t>1</a:t>
            </a:r>
            <a:r>
              <a:rPr lang="uk-UA" sz="1600" dirty="0"/>
              <a:t>= </a:t>
            </a:r>
            <a:r>
              <a:rPr lang="en-US" sz="1600" dirty="0"/>
              <a:t>H</a:t>
            </a:r>
            <a:r>
              <a:rPr lang="uk-UA" sz="1600" dirty="0"/>
              <a:t>.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1210209" y="1923259"/>
            <a:ext cx="1719000" cy="3124235"/>
            <a:chOff x="1210209" y="1923259"/>
            <a:chExt cx="1719000" cy="3124235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1210209" y="1923259"/>
              <a:ext cx="1693486" cy="2829560"/>
              <a:chOff x="262500" y="0"/>
              <a:chExt cx="1693486" cy="2829560"/>
            </a:xfrm>
          </p:grpSpPr>
          <p:grpSp>
            <p:nvGrpSpPr>
              <p:cNvPr id="6" name="Группа 5"/>
              <p:cNvGrpSpPr/>
              <p:nvPr/>
            </p:nvGrpSpPr>
            <p:grpSpPr>
              <a:xfrm>
                <a:off x="262500" y="104775"/>
                <a:ext cx="1693486" cy="2724785"/>
                <a:chOff x="262500" y="0"/>
                <a:chExt cx="1693486" cy="2725200"/>
              </a:xfrm>
            </p:grpSpPr>
            <p:sp>
              <p:nvSpPr>
                <p:cNvPr id="8" name="Блок-схема: магнитный диск 7"/>
                <p:cNvSpPr/>
                <p:nvPr/>
              </p:nvSpPr>
              <p:spPr>
                <a:xfrm>
                  <a:off x="271186" y="0"/>
                  <a:ext cx="1684800" cy="2725200"/>
                </a:xfrm>
                <a:prstGeom prst="flowChartMagneticDisk">
                  <a:avLst/>
                </a:prstGeom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sp>
              <p:nvSpPr>
                <p:cNvPr id="9" name="Овал 8"/>
                <p:cNvSpPr/>
                <p:nvPr/>
              </p:nvSpPr>
              <p:spPr>
                <a:xfrm>
                  <a:off x="262500" y="1704975"/>
                  <a:ext cx="1685925" cy="1019175"/>
                </a:xfrm>
                <a:prstGeom prst="ellipse">
                  <a:avLst/>
                </a:prstGeom>
                <a:ln w="3175">
                  <a:prstDash val="dash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cxnSp>
              <p:nvCxnSpPr>
                <p:cNvPr id="10" name="Прямая соединительная линия 9"/>
                <p:cNvCxnSpPr/>
                <p:nvPr/>
              </p:nvCxnSpPr>
              <p:spPr>
                <a:xfrm flipV="1">
                  <a:off x="1113586" y="447675"/>
                  <a:ext cx="0" cy="1809750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>
                  <a:off x="1113586" y="461603"/>
                  <a:ext cx="514350" cy="342900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Прямая соединительная линия 11"/>
                <p:cNvCxnSpPr/>
                <p:nvPr/>
              </p:nvCxnSpPr>
              <p:spPr>
                <a:xfrm>
                  <a:off x="1602649" y="781049"/>
                  <a:ext cx="0" cy="1847850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Прямая соединительная линия 12"/>
                <p:cNvCxnSpPr/>
                <p:nvPr/>
              </p:nvCxnSpPr>
              <p:spPr>
                <a:xfrm>
                  <a:off x="1088299" y="2257425"/>
                  <a:ext cx="514350" cy="381000"/>
                </a:xfrm>
                <a:prstGeom prst="line">
                  <a:avLst/>
                </a:prstGeom>
                <a:ln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" name="Прямая соединительная линия 6"/>
              <p:cNvCxnSpPr/>
              <p:nvPr/>
            </p:nvCxnSpPr>
            <p:spPr>
              <a:xfrm flipV="1">
                <a:off x="1113586" y="0"/>
                <a:ext cx="0" cy="55238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13"/>
            <p:cNvSpPr txBox="1"/>
            <p:nvPr/>
          </p:nvSpPr>
          <p:spPr>
            <a:xfrm>
              <a:off x="1857299" y="4242259"/>
              <a:ext cx="1996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dirty="0" smtClean="0"/>
                <a:t>о</a:t>
              </a:r>
              <a:endParaRPr lang="uk-UA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92757" y="2325952"/>
              <a:ext cx="4568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400" b="1" dirty="0"/>
                <a:t>О</a:t>
              </a:r>
              <a:r>
                <a:rPr lang="uk-UA" sz="1400" b="1" baseline="-25000" dirty="0"/>
                <a:t>1</a:t>
              </a:r>
              <a:endParaRPr lang="ru-RU" sz="1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27858" y="4678162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А</a:t>
              </a:r>
              <a:endParaRPr lang="uk-UA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53145" y="2310563"/>
              <a:ext cx="5760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b="1" dirty="0"/>
                <a:t>А</a:t>
              </a:r>
              <a:r>
                <a:rPr lang="uk-UA" b="1" baseline="-25000" dirty="0"/>
                <a:t>1</a:t>
              </a:r>
              <a:endParaRPr lang="ru-RU" dirty="0"/>
            </a:p>
            <a:p>
              <a:endParaRPr lang="uk-UA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81182" y="3374750"/>
              <a:ext cx="2804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Н</a:t>
              </a:r>
              <a:endParaRPr lang="uk-UA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76950" y="3374750"/>
              <a:ext cx="3665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</a:t>
              </a:r>
              <a:endParaRPr lang="uk-UA" dirty="0"/>
            </a:p>
          </p:txBody>
        </p:sp>
      </p:grpSp>
    </p:spTree>
    <p:extLst>
      <p:ext uri="{BB962C8B-B14F-4D97-AF65-F5344CB8AC3E}">
        <p14:creationId xmlns:p14="http://schemas.microsoft.com/office/powerpoint/2010/main" val="233424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uk-UA" dirty="0" smtClean="0"/>
              <a:t>Перерізи циліндра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28256" cy="4434840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Переріз, який:</a:t>
            </a:r>
          </a:p>
          <a:p>
            <a:r>
              <a:rPr lang="uk-UA" dirty="0" smtClean="0"/>
              <a:t>містить вісь циліндра (прямокутник) – мал. 1</a:t>
            </a:r>
          </a:p>
          <a:p>
            <a:r>
              <a:rPr lang="uk-UA" dirty="0" smtClean="0"/>
              <a:t>паралельний </a:t>
            </a:r>
            <a:r>
              <a:rPr lang="uk-UA" dirty="0" smtClean="0"/>
              <a:t>осі </a:t>
            </a:r>
            <a:r>
              <a:rPr lang="uk-UA" dirty="0" smtClean="0"/>
              <a:t>циліндра (прямокутник) – мал. 2</a:t>
            </a:r>
          </a:p>
          <a:p>
            <a:r>
              <a:rPr lang="uk-UA" dirty="0" smtClean="0"/>
              <a:t>паралельний основам циліндра (круг) – мал.</a:t>
            </a:r>
            <a:r>
              <a:rPr lang="uk-UA" sz="2400" dirty="0" smtClean="0">
                <a:latin typeface="+mj-lt"/>
              </a:rPr>
              <a:t>3</a:t>
            </a:r>
            <a:endParaRPr lang="uk-UA" sz="2400" dirty="0">
              <a:latin typeface="+mj-lt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06599" y="1865055"/>
            <a:ext cx="1362075" cy="1995994"/>
            <a:chOff x="0" y="0"/>
            <a:chExt cx="1685925" cy="2724785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0" y="0"/>
              <a:ext cx="1685925" cy="2724785"/>
              <a:chOff x="0" y="0"/>
              <a:chExt cx="1685925" cy="2724785"/>
            </a:xfrm>
          </p:grpSpPr>
          <p:grpSp>
            <p:nvGrpSpPr>
              <p:cNvPr id="8" name="Группа 7"/>
              <p:cNvGrpSpPr/>
              <p:nvPr/>
            </p:nvGrpSpPr>
            <p:grpSpPr>
              <a:xfrm>
                <a:off x="0" y="0"/>
                <a:ext cx="1685925" cy="2724785"/>
                <a:chOff x="0" y="0"/>
                <a:chExt cx="1685925" cy="2724785"/>
              </a:xfrm>
            </p:grpSpPr>
            <p:grpSp>
              <p:nvGrpSpPr>
                <p:cNvPr id="10" name="Группа 9"/>
                <p:cNvGrpSpPr/>
                <p:nvPr/>
              </p:nvGrpSpPr>
              <p:grpSpPr>
                <a:xfrm>
                  <a:off x="0" y="0"/>
                  <a:ext cx="1685925" cy="2724785"/>
                  <a:chOff x="0" y="0"/>
                  <a:chExt cx="1685925" cy="2724785"/>
                </a:xfrm>
              </p:grpSpPr>
              <p:grpSp>
                <p:nvGrpSpPr>
                  <p:cNvPr id="12" name="Группа 11"/>
                  <p:cNvGrpSpPr/>
                  <p:nvPr/>
                </p:nvGrpSpPr>
                <p:grpSpPr>
                  <a:xfrm>
                    <a:off x="0" y="0"/>
                    <a:ext cx="1685925" cy="2724785"/>
                    <a:chOff x="0" y="0"/>
                    <a:chExt cx="1685925" cy="2725200"/>
                  </a:xfrm>
                </p:grpSpPr>
                <p:sp>
                  <p:nvSpPr>
                    <p:cNvPr id="14" name="Блок-схема: магнитный диск 13"/>
                    <p:cNvSpPr/>
                    <p:nvPr/>
                  </p:nvSpPr>
                  <p:spPr>
                    <a:xfrm>
                      <a:off x="0" y="0"/>
                      <a:ext cx="1684800" cy="2725200"/>
                    </a:xfrm>
                    <a:prstGeom prst="flowChartMagneticDisk">
                      <a:avLst/>
                    </a:prstGeom>
                    <a:ln w="28575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" name="Овал 14"/>
                    <p:cNvSpPr/>
                    <p:nvPr/>
                  </p:nvSpPr>
                  <p:spPr>
                    <a:xfrm>
                      <a:off x="0" y="1704975"/>
                      <a:ext cx="1685925" cy="1019175"/>
                    </a:xfrm>
                    <a:prstGeom prst="ellipse">
                      <a:avLst/>
                    </a:prstGeom>
                    <a:ln w="3175">
                      <a:prstDash val="dash"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ru-RU"/>
                    </a:p>
                  </p:txBody>
                </p:sp>
                <p:cxnSp>
                  <p:nvCxnSpPr>
                    <p:cNvPr id="16" name="Прямая соединительная линия 15"/>
                    <p:cNvCxnSpPr/>
                    <p:nvPr/>
                  </p:nvCxnSpPr>
                  <p:spPr>
                    <a:xfrm flipV="1">
                      <a:off x="781050" y="447108"/>
                      <a:ext cx="0" cy="1724579"/>
                    </a:xfrm>
                    <a:prstGeom prst="line">
                      <a:avLst/>
                    </a:prstGeom>
                    <a:ln>
                      <a:prstDash val="dash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" name="Прямая соединительная линия 16"/>
                    <p:cNvCxnSpPr/>
                    <p:nvPr/>
                  </p:nvCxnSpPr>
                  <p:spPr>
                    <a:xfrm>
                      <a:off x="847725" y="447675"/>
                      <a:ext cx="514350" cy="342900"/>
                    </a:xfrm>
                    <a:prstGeom prst="line">
                      <a:avLst/>
                    </a:prstGeom>
                    <a:ln/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" name="Прямая соединительная линия 17"/>
                    <p:cNvCxnSpPr/>
                    <p:nvPr/>
                  </p:nvCxnSpPr>
                  <p:spPr>
                    <a:xfrm>
                      <a:off x="1362075" y="790575"/>
                      <a:ext cx="0" cy="1847850"/>
                    </a:xfrm>
                    <a:prstGeom prst="line">
                      <a:avLst/>
                    </a:prstGeom>
                    <a:ln/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3" name="Прямая соединительная линия 12"/>
                  <p:cNvCxnSpPr/>
                  <p:nvPr/>
                </p:nvCxnSpPr>
                <p:spPr>
                  <a:xfrm flipH="1" flipV="1">
                    <a:off x="285750" y="114300"/>
                    <a:ext cx="561975" cy="332740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>
                  <a:off x="285750" y="104775"/>
                  <a:ext cx="0" cy="1762125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" name="Прямая соединительная линия 8"/>
              <p:cNvCxnSpPr/>
              <p:nvPr/>
            </p:nvCxnSpPr>
            <p:spPr>
              <a:xfrm flipH="1">
                <a:off x="285750" y="838200"/>
                <a:ext cx="1076325" cy="9906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Прямая соединительная линия 6"/>
            <p:cNvCxnSpPr/>
            <p:nvPr/>
          </p:nvCxnSpPr>
          <p:spPr>
            <a:xfrm>
              <a:off x="285750" y="1828800"/>
              <a:ext cx="1076325" cy="80922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Группа 50"/>
          <p:cNvGrpSpPr/>
          <p:nvPr/>
        </p:nvGrpSpPr>
        <p:grpSpPr>
          <a:xfrm>
            <a:off x="2339752" y="1803973"/>
            <a:ext cx="1343025" cy="2152793"/>
            <a:chOff x="2339752" y="1803973"/>
            <a:chExt cx="1343025" cy="2152793"/>
          </a:xfrm>
        </p:grpSpPr>
        <p:grpSp>
          <p:nvGrpSpPr>
            <p:cNvPr id="24" name="Группа 23"/>
            <p:cNvGrpSpPr/>
            <p:nvPr/>
          </p:nvGrpSpPr>
          <p:grpSpPr>
            <a:xfrm>
              <a:off x="2339752" y="1803973"/>
              <a:ext cx="1343025" cy="2152793"/>
              <a:chOff x="0" y="0"/>
              <a:chExt cx="1685925" cy="2725200"/>
            </a:xfrm>
          </p:grpSpPr>
          <p:sp>
            <p:nvSpPr>
              <p:cNvPr id="32" name="Блок-схема: магнитный диск 31"/>
              <p:cNvSpPr/>
              <p:nvPr/>
            </p:nvSpPr>
            <p:spPr>
              <a:xfrm>
                <a:off x="0" y="0"/>
                <a:ext cx="1684800" cy="2725200"/>
              </a:xfrm>
              <a:prstGeom prst="flowChartMagneticDisk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3" name="Овал 32"/>
              <p:cNvSpPr/>
              <p:nvPr/>
            </p:nvSpPr>
            <p:spPr>
              <a:xfrm>
                <a:off x="0" y="1762393"/>
                <a:ext cx="1685925" cy="961756"/>
              </a:xfrm>
              <a:prstGeom prst="ellipse">
                <a:avLst/>
              </a:prstGeom>
              <a:ln w="3175"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cxnSp>
            <p:nvCxnSpPr>
              <p:cNvPr id="34" name="Прямая соединительная линия 33"/>
              <p:cNvCxnSpPr/>
              <p:nvPr/>
            </p:nvCxnSpPr>
            <p:spPr>
              <a:xfrm flipV="1">
                <a:off x="857250" y="389949"/>
                <a:ext cx="0" cy="1858293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>
              <a:xfrm>
                <a:off x="1333500" y="767832"/>
                <a:ext cx="0" cy="1847850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Группа 24"/>
            <p:cNvGrpSpPr/>
            <p:nvPr/>
          </p:nvGrpSpPr>
          <p:grpSpPr>
            <a:xfrm>
              <a:off x="2992897" y="1865055"/>
              <a:ext cx="602597" cy="2005196"/>
              <a:chOff x="0" y="0"/>
              <a:chExt cx="620395" cy="2424784"/>
            </a:xfrm>
          </p:grpSpPr>
          <p:cxnSp>
            <p:nvCxnSpPr>
              <p:cNvPr id="26" name="Прямая соединительная линия 25"/>
              <p:cNvCxnSpPr/>
              <p:nvPr/>
            </p:nvCxnSpPr>
            <p:spPr>
              <a:xfrm flipV="1">
                <a:off x="0" y="1771650"/>
                <a:ext cx="619125" cy="314325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единительная линия 26"/>
              <p:cNvCxnSpPr/>
              <p:nvPr/>
            </p:nvCxnSpPr>
            <p:spPr>
              <a:xfrm>
                <a:off x="0" y="2085389"/>
                <a:ext cx="466725" cy="339395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единительная линия 27"/>
              <p:cNvCxnSpPr/>
              <p:nvPr/>
            </p:nvCxnSpPr>
            <p:spPr>
              <a:xfrm flipH="1">
                <a:off x="466725" y="1799970"/>
                <a:ext cx="151766" cy="624814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>
                <a:off x="619125" y="0"/>
                <a:ext cx="1270" cy="177165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Прямая соединительная линия 36"/>
            <p:cNvCxnSpPr/>
            <p:nvPr/>
          </p:nvCxnSpPr>
          <p:spPr>
            <a:xfrm flipV="1">
              <a:off x="3402032" y="1941806"/>
              <a:ext cx="193462" cy="468722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1064471" y="4149080"/>
            <a:ext cx="2306910" cy="2325473"/>
            <a:chOff x="0" y="0"/>
            <a:chExt cx="3000375" cy="3400425"/>
          </a:xfrm>
        </p:grpSpPr>
        <p:grpSp>
          <p:nvGrpSpPr>
            <p:cNvPr id="40" name="Группа 39"/>
            <p:cNvGrpSpPr/>
            <p:nvPr/>
          </p:nvGrpSpPr>
          <p:grpSpPr>
            <a:xfrm>
              <a:off x="0" y="0"/>
              <a:ext cx="3000375" cy="3400425"/>
              <a:chOff x="0" y="0"/>
              <a:chExt cx="3000375" cy="3400425"/>
            </a:xfrm>
          </p:grpSpPr>
          <p:sp>
            <p:nvSpPr>
              <p:cNvPr id="42" name="Цилиндр 41"/>
              <p:cNvSpPr/>
              <p:nvPr/>
            </p:nvSpPr>
            <p:spPr>
              <a:xfrm>
                <a:off x="495300" y="0"/>
                <a:ext cx="1819275" cy="3400425"/>
              </a:xfrm>
              <a:prstGeom prst="can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495300" y="2867025"/>
                <a:ext cx="1819275" cy="533400"/>
              </a:xfrm>
              <a:prstGeom prst="ellips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cxnSp>
            <p:nvCxnSpPr>
              <p:cNvPr id="44" name="Прямая соединительная линия 43"/>
              <p:cNvCxnSpPr/>
              <p:nvPr/>
            </p:nvCxnSpPr>
            <p:spPr>
              <a:xfrm>
                <a:off x="0" y="1276350"/>
                <a:ext cx="287655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Прямая соединительная линия 44"/>
              <p:cNvCxnSpPr/>
              <p:nvPr/>
            </p:nvCxnSpPr>
            <p:spPr>
              <a:xfrm>
                <a:off x="0" y="2105025"/>
                <a:ext cx="300037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Скругленная соединительная линия 45"/>
              <p:cNvCxnSpPr/>
              <p:nvPr/>
            </p:nvCxnSpPr>
            <p:spPr>
              <a:xfrm>
                <a:off x="2876550" y="1276350"/>
                <a:ext cx="123825" cy="828675"/>
              </a:xfrm>
              <a:prstGeom prst="curved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Скругленная соединительная линия 46"/>
              <p:cNvCxnSpPr/>
              <p:nvPr/>
            </p:nvCxnSpPr>
            <p:spPr>
              <a:xfrm>
                <a:off x="0" y="1276350"/>
                <a:ext cx="57150" cy="828675"/>
              </a:xfrm>
              <a:prstGeom prst="curved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Овал 40"/>
            <p:cNvSpPr/>
            <p:nvPr/>
          </p:nvSpPr>
          <p:spPr>
            <a:xfrm>
              <a:off x="495300" y="1390650"/>
              <a:ext cx="1819275" cy="581025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66539" y="372991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мал. 1</a:t>
            </a:r>
            <a:endParaRPr lang="uk-UA" dirty="0"/>
          </a:p>
        </p:txBody>
      </p:sp>
      <p:sp>
        <p:nvSpPr>
          <p:cNvPr id="49" name="TextBox 48"/>
          <p:cNvSpPr txBox="1"/>
          <p:nvPr/>
        </p:nvSpPr>
        <p:spPr>
          <a:xfrm>
            <a:off x="2783718" y="63813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мал. </a:t>
            </a:r>
            <a:r>
              <a:rPr lang="uk-UA" dirty="0" smtClean="0">
                <a:latin typeface="+mj-lt"/>
              </a:rPr>
              <a:t>3</a:t>
            </a:r>
            <a:endParaRPr lang="uk-UA" dirty="0"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055434" y="407781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мал. 2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4916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8" grpId="0"/>
      <p:bldP spid="49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uk-UA" b="1" u="sng" dirty="0" smtClean="0"/>
              <a:t>Умова задачі: </a:t>
            </a:r>
            <a:r>
              <a:rPr lang="uk-UA" dirty="0" smtClean="0"/>
              <a:t>діагональ осьового перерізу циліндра дорівнює </a:t>
            </a:r>
            <a:r>
              <a:rPr lang="en-US" dirty="0" smtClean="0"/>
              <a:t>d</a:t>
            </a:r>
            <a:r>
              <a:rPr lang="uk-UA" dirty="0" smtClean="0"/>
              <a:t> і утворює з твірною кут </a:t>
            </a:r>
            <a:r>
              <a:rPr lang="el-GR" dirty="0" smtClean="0"/>
              <a:t>β</a:t>
            </a:r>
            <a:r>
              <a:rPr lang="uk-UA" dirty="0" smtClean="0"/>
              <a:t>. </a:t>
            </a:r>
            <a:r>
              <a:rPr lang="uk-UA" b="1" u="sng" dirty="0" smtClean="0"/>
              <a:t>Знайдіть: </a:t>
            </a:r>
          </a:p>
          <a:p>
            <a:r>
              <a:rPr lang="uk-UA" dirty="0" smtClean="0"/>
              <a:t>радіус циліндра</a:t>
            </a:r>
          </a:p>
          <a:p>
            <a:r>
              <a:rPr lang="uk-UA" dirty="0" smtClean="0"/>
              <a:t>висоту циліндра</a:t>
            </a:r>
          </a:p>
          <a:p>
            <a:r>
              <a:rPr lang="uk-UA" dirty="0" smtClean="0"/>
              <a:t>площу основи</a:t>
            </a:r>
          </a:p>
          <a:p>
            <a:r>
              <a:rPr lang="uk-UA" dirty="0" smtClean="0"/>
              <a:t>довжину кола основи</a:t>
            </a:r>
          </a:p>
          <a:p>
            <a:r>
              <a:rPr lang="uk-UA" dirty="0" smtClean="0"/>
              <a:t>площу осьового перерізу</a:t>
            </a:r>
          </a:p>
        </p:txBody>
      </p:sp>
      <p:grpSp>
        <p:nvGrpSpPr>
          <p:cNvPr id="41" name="Группа 40"/>
          <p:cNvGrpSpPr/>
          <p:nvPr/>
        </p:nvGrpSpPr>
        <p:grpSpPr>
          <a:xfrm>
            <a:off x="1162651" y="2089785"/>
            <a:ext cx="1800870" cy="3235956"/>
            <a:chOff x="1162651" y="2089785"/>
            <a:chExt cx="1800870" cy="3235956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1238851" y="2318385"/>
              <a:ext cx="1685925" cy="2724785"/>
              <a:chOff x="0" y="0"/>
              <a:chExt cx="1685925" cy="2724785"/>
            </a:xfrm>
          </p:grpSpPr>
          <p:grpSp>
            <p:nvGrpSpPr>
              <p:cNvPr id="6" name="Группа 5"/>
              <p:cNvGrpSpPr/>
              <p:nvPr/>
            </p:nvGrpSpPr>
            <p:grpSpPr>
              <a:xfrm>
                <a:off x="0" y="0"/>
                <a:ext cx="1685925" cy="2724785"/>
                <a:chOff x="0" y="0"/>
                <a:chExt cx="1685925" cy="2724785"/>
              </a:xfrm>
            </p:grpSpPr>
            <p:grpSp>
              <p:nvGrpSpPr>
                <p:cNvPr id="8" name="Группа 7"/>
                <p:cNvGrpSpPr/>
                <p:nvPr/>
              </p:nvGrpSpPr>
              <p:grpSpPr>
                <a:xfrm>
                  <a:off x="0" y="0"/>
                  <a:ext cx="1685925" cy="2724785"/>
                  <a:chOff x="0" y="0"/>
                  <a:chExt cx="1685925" cy="2724785"/>
                </a:xfrm>
              </p:grpSpPr>
              <p:grpSp>
                <p:nvGrpSpPr>
                  <p:cNvPr id="10" name="Группа 9"/>
                  <p:cNvGrpSpPr/>
                  <p:nvPr/>
                </p:nvGrpSpPr>
                <p:grpSpPr>
                  <a:xfrm>
                    <a:off x="0" y="0"/>
                    <a:ext cx="1685925" cy="2724785"/>
                    <a:chOff x="0" y="0"/>
                    <a:chExt cx="1685925" cy="2724785"/>
                  </a:xfrm>
                </p:grpSpPr>
                <p:grpSp>
                  <p:nvGrpSpPr>
                    <p:cNvPr id="12" name="Группа 11"/>
                    <p:cNvGrpSpPr/>
                    <p:nvPr/>
                  </p:nvGrpSpPr>
                  <p:grpSpPr>
                    <a:xfrm>
                      <a:off x="0" y="0"/>
                      <a:ext cx="1685925" cy="2724785"/>
                      <a:chOff x="0" y="0"/>
                      <a:chExt cx="1685925" cy="2725200"/>
                    </a:xfrm>
                  </p:grpSpPr>
                  <p:sp>
                    <p:nvSpPr>
                      <p:cNvPr id="14" name="Блок-схема: магнитный диск 13"/>
                      <p:cNvSpPr/>
                      <p:nvPr/>
                    </p:nvSpPr>
                    <p:spPr>
                      <a:xfrm>
                        <a:off x="0" y="0"/>
                        <a:ext cx="1684800" cy="2725200"/>
                      </a:xfrm>
                      <a:prstGeom prst="flowChartMagneticDisk">
                        <a:avLst/>
                      </a:prstGeom>
                      <a:ln w="28575"/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5" name="Овал 14"/>
                      <p:cNvSpPr/>
                      <p:nvPr/>
                    </p:nvSpPr>
                    <p:spPr>
                      <a:xfrm>
                        <a:off x="0" y="1704975"/>
                        <a:ext cx="1685925" cy="1019175"/>
                      </a:xfrm>
                      <a:prstGeom prst="ellipse">
                        <a:avLst/>
                      </a:prstGeom>
                      <a:ln w="3175">
                        <a:prstDash val="dash"/>
                      </a:ln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ru-RU"/>
                      </a:p>
                    </p:txBody>
                  </p:sp>
                  <p:cxnSp>
                    <p:nvCxnSpPr>
                      <p:cNvPr id="16" name="Прямая соединительная линия 15"/>
                      <p:cNvCxnSpPr/>
                      <p:nvPr/>
                    </p:nvCxnSpPr>
                    <p:spPr>
                      <a:xfrm flipV="1">
                        <a:off x="781050" y="447108"/>
                        <a:ext cx="0" cy="1724579"/>
                      </a:xfrm>
                      <a:prstGeom prst="line">
                        <a:avLst/>
                      </a:prstGeom>
                      <a:ln>
                        <a:prstDash val="dash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7" name="Прямая соединительная линия 16"/>
                      <p:cNvCxnSpPr/>
                      <p:nvPr/>
                    </p:nvCxnSpPr>
                    <p:spPr>
                      <a:xfrm>
                        <a:off x="847725" y="447675"/>
                        <a:ext cx="514350" cy="342900"/>
                      </a:xfrm>
                      <a:prstGeom prst="line">
                        <a:avLst/>
                      </a:prstGeom>
                      <a:ln/>
                    </p:spPr>
                    <p:style>
                      <a:lnRef idx="2">
                        <a:schemeClr val="dk1"/>
                      </a:lnRef>
                      <a:fillRef idx="0">
                        <a:schemeClr val="dk1"/>
                      </a:fillRef>
                      <a:effectRef idx="1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8" name="Прямая соединительная линия 17"/>
                      <p:cNvCxnSpPr/>
                      <p:nvPr/>
                    </p:nvCxnSpPr>
                    <p:spPr>
                      <a:xfrm>
                        <a:off x="1362075" y="790575"/>
                        <a:ext cx="0" cy="1847850"/>
                      </a:xfrm>
                      <a:prstGeom prst="line">
                        <a:avLst/>
                      </a:prstGeom>
                      <a:ln/>
                    </p:spPr>
                    <p:style>
                      <a:lnRef idx="2">
                        <a:schemeClr val="dk1"/>
                      </a:lnRef>
                      <a:fillRef idx="0">
                        <a:schemeClr val="dk1"/>
                      </a:fillRef>
                      <a:effectRef idx="1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3" name="Прямая соединительная линия 12"/>
                    <p:cNvCxnSpPr/>
                    <p:nvPr/>
                  </p:nvCxnSpPr>
                  <p:spPr>
                    <a:xfrm flipH="1" flipV="1">
                      <a:off x="285750" y="114300"/>
                      <a:ext cx="561975" cy="332740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Прямая соединительная линия 10"/>
                  <p:cNvCxnSpPr/>
                  <p:nvPr/>
                </p:nvCxnSpPr>
                <p:spPr>
                  <a:xfrm>
                    <a:off x="285750" y="104775"/>
                    <a:ext cx="0" cy="1762125"/>
                  </a:xfrm>
                  <a:prstGeom prst="line">
                    <a:avLst/>
                  </a:prstGeom>
                  <a:ln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 flipH="1">
                  <a:off x="285750" y="838200"/>
                  <a:ext cx="1076325" cy="990600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" name="Прямая соединительная линия 6"/>
              <p:cNvCxnSpPr/>
              <p:nvPr/>
            </p:nvCxnSpPr>
            <p:spPr>
              <a:xfrm>
                <a:off x="285750" y="1828800"/>
                <a:ext cx="1076325" cy="809224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TextBox 33"/>
            <p:cNvSpPr txBox="1"/>
            <p:nvPr/>
          </p:nvSpPr>
          <p:spPr>
            <a:xfrm>
              <a:off x="2361619" y="2580759"/>
              <a:ext cx="6019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b="1" dirty="0"/>
                <a:t>А</a:t>
              </a:r>
              <a:r>
                <a:rPr lang="uk-UA" b="1" baseline="-25000" dirty="0"/>
                <a:t>1</a:t>
              </a:r>
              <a:endParaRPr lang="ru-RU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483768" y="4956409"/>
              <a:ext cx="4398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А</a:t>
              </a:r>
              <a:endParaRPr lang="uk-UA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38851" y="3861048"/>
              <a:ext cx="2857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В</a:t>
              </a:r>
              <a:endParaRPr lang="uk-UA" dirty="0"/>
            </a:p>
          </p:txBody>
        </p:sp>
        <p:sp>
          <p:nvSpPr>
            <p:cNvPr id="37" name="Поле 102"/>
            <p:cNvSpPr txBox="1"/>
            <p:nvPr/>
          </p:nvSpPr>
          <p:spPr>
            <a:xfrm>
              <a:off x="1162651" y="2089785"/>
              <a:ext cx="361950" cy="33337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uk-UA" sz="1400" b="1">
                  <a:effectLst/>
                  <a:ea typeface="Calibri"/>
                  <a:cs typeface="Times New Roman"/>
                </a:rPr>
                <a:t>В</a:t>
              </a:r>
              <a:r>
                <a:rPr lang="uk-UA" sz="1400" b="1" baseline="-25000">
                  <a:effectLst/>
                  <a:ea typeface="Calibri"/>
                  <a:cs typeface="Times New Roman"/>
                </a:rPr>
                <a:t>1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855984" y="2423160"/>
              <a:ext cx="8477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b="1" dirty="0" smtClean="0"/>
                <a:t>О</a:t>
              </a:r>
              <a:r>
                <a:rPr lang="uk-UA" b="1" baseline="-25000" dirty="0" smtClean="0"/>
                <a:t>1</a:t>
              </a:r>
              <a:endParaRPr lang="ru-RU" dirty="0"/>
            </a:p>
            <a:p>
              <a:endParaRPr lang="uk-UA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691680" y="4489741"/>
              <a:ext cx="3948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b="1" dirty="0" smtClean="0"/>
                <a:t>О</a:t>
              </a:r>
              <a:endParaRPr lang="uk-UA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646750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РОЗВ</a:t>
            </a:r>
            <a:r>
              <a:rPr lang="en-US" dirty="0" smtClean="0"/>
              <a:t>’</a:t>
            </a:r>
            <a:r>
              <a:rPr lang="uk-UA" dirty="0" smtClean="0"/>
              <a:t>ЯЗАННЯ ЗАДАЧІ</a:t>
            </a:r>
            <a:endParaRPr lang="uk-U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920085"/>
                <a:ext cx="7355160" cy="4434840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uk-UA" i="1" dirty="0" smtClean="0"/>
                  <a:t>АВ=</a:t>
                </a:r>
                <a:r>
                  <a:rPr lang="uk-UA" sz="3600" i="1" dirty="0"/>
                  <a:t>2</a:t>
                </a:r>
                <a:r>
                  <a:rPr lang="en-US" i="1" dirty="0"/>
                  <a:t>R</a:t>
                </a:r>
                <a:r>
                  <a:rPr lang="en-US" dirty="0"/>
                  <a:t> </a:t>
                </a:r>
                <a:r>
                  <a:rPr lang="uk-UA" dirty="0"/>
                  <a:t>, </a:t>
                </a:r>
                <a:r>
                  <a:rPr lang="uk-UA" dirty="0" smtClean="0"/>
                  <a:t>отже </a:t>
                </a:r>
                <a:r>
                  <a:rPr lang="en-US" i="1" dirty="0"/>
                  <a:t>R</a:t>
                </a:r>
                <a:r>
                  <a:rPr lang="uk-UA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uk-UA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uk-UA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uk-UA" i="1">
                        <a:latin typeface="Cambria Math"/>
                      </a:rPr>
                      <m:t>𝐴𝐵</m:t>
                    </m:r>
                  </m:oMath>
                </a14:m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1/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∆</m:t>
                    </m:r>
                  </m:oMath>
                </a14:m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𝐴𝐵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b="0" i="1" smtClean="0">
                            <a:latin typeface="Cambria Math"/>
                          </a:rPr>
                          <m:t>А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uk-UA" dirty="0"/>
                  <a:t>– прямокутний: </a:t>
                </a:r>
                <a14:m>
                  <m:oMath xmlns:m="http://schemas.openxmlformats.org/officeDocument/2006/math">
                    <m:r>
                      <a:rPr lang="uk-UA" i="1">
                        <a:latin typeface="Cambria Math"/>
                      </a:rPr>
                      <m:t>𝐴𝐵</m:t>
                    </m:r>
                    <m:r>
                      <a:rPr lang="uk-UA" i="1">
                        <a:latin typeface="Cambria Math"/>
                      </a:rPr>
                      <m:t>=</m:t>
                    </m:r>
                    <m:r>
                      <a:rPr lang="uk-UA" i="1">
                        <a:latin typeface="Cambria Math"/>
                      </a:rPr>
                      <m:t>𝑑</m:t>
                    </m:r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uk-UA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uk-UA" i="1">
                            <a:latin typeface="Cambria Math"/>
                          </a:rPr>
                          <m:t>𝛽</m:t>
                        </m:r>
                      </m:e>
                    </m:func>
                  </m:oMath>
                </a14:m>
                <a:endParaRPr lang="uk-UA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𝑅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𝐴𝑂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𝑑</m:t>
                      </m:r>
                      <m:func>
                        <m:funcPr>
                          <m:ctrlPr>
                            <a:rPr lang="ru-RU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𝛽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  <a:p>
                <a:pPr marL="0" indent="0">
                  <a:buNone/>
                </a:pPr>
                <a:r>
                  <a:rPr lang="en-US" dirty="0"/>
                  <a:t>2/ </a:t>
                </a:r>
                <a:r>
                  <a:rPr lang="en-US" i="1" dirty="0" smtClean="0"/>
                  <a:t>H=</a:t>
                </a:r>
                <a:r>
                  <a:rPr lang="uk-UA" i="1" dirty="0" smtClean="0"/>
                  <a:t>АА</a:t>
                </a:r>
                <a:r>
                  <a:rPr lang="en-US" i="1" baseline="-25000" dirty="0" smtClean="0"/>
                  <a:t>1</a:t>
                </a:r>
                <a:r>
                  <a:rPr lang="en-US" i="1" dirty="0" smtClean="0"/>
                  <a:t> </a:t>
                </a:r>
                <a:r>
                  <a:rPr lang="en-US" i="1" dirty="0"/>
                  <a:t>=d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𝛽</m:t>
                        </m:r>
                      </m:e>
                    </m:func>
                  </m:oMath>
                </a14:m>
                <a:r>
                  <a:rPr lang="en-US" i="1" dirty="0"/>
                  <a:t> </a:t>
                </a:r>
                <a:r>
                  <a:rPr lang="uk-UA" dirty="0"/>
                  <a:t>( з </a:t>
                </a:r>
                <a14:m>
                  <m:oMath xmlns:m="http://schemas.openxmlformats.org/officeDocument/2006/math">
                    <m:r>
                      <a:rPr lang="uk-UA" i="1">
                        <a:latin typeface="Cambria Math"/>
                      </a:rPr>
                      <m:t>∆</m:t>
                    </m:r>
                    <m:r>
                      <a:rPr lang="en-US" i="1">
                        <a:latin typeface="Cambria Math"/>
                      </a:rPr>
                      <m:t>𝐴𝐵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b="0" i="1" smtClean="0">
                            <a:latin typeface="Cambria Math"/>
                          </a:rPr>
                          <m:t>А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3/ </a:t>
                </a:r>
                <a:r>
                  <a:rPr lang="en-US" dirty="0"/>
                  <a:t>S</a:t>
                </a:r>
                <a:r>
                  <a:rPr lang="uk-UA" baseline="-25000" dirty="0" err="1"/>
                  <a:t>осн</a:t>
                </a:r>
                <a:r>
                  <a:rPr lang="ru-RU" dirty="0"/>
                  <a:t>=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𝜋</m:t>
                    </m:r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ru-RU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ru-RU" i="1">
                            <a:latin typeface="Cambria Math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e>
                      <m:sup>
                        <m:r>
                          <a:rPr lang="ru-RU" i="1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𝑠𝑖𝑛</m:t>
                        </m:r>
                      </m:e>
                      <m:sup>
                        <m:r>
                          <a:rPr lang="ru-RU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𝛽</m:t>
                    </m:r>
                  </m:oMath>
                </a14:m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4/ </a:t>
                </a:r>
                <a:r>
                  <a:rPr lang="en-US" dirty="0"/>
                  <a:t>C</a:t>
                </a:r>
                <a:r>
                  <a:rPr lang="ru-RU" dirty="0"/>
                  <a:t>=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2</m:t>
                    </m:r>
                    <m:r>
                      <a:rPr lang="en-US" i="1">
                        <a:latin typeface="Cambria Math"/>
                      </a:rPr>
                      <m:t>𝜋</m:t>
                    </m:r>
                    <m:r>
                      <a:rPr lang="en-US" i="1">
                        <a:latin typeface="Cambria Math"/>
                      </a:rPr>
                      <m:t>𝑅</m:t>
                    </m:r>
                    <m:r>
                      <a:rPr lang="ru-RU" i="1">
                        <a:latin typeface="Cambria Math"/>
                      </a:rPr>
                      <m:t>=2</m:t>
                    </m:r>
                    <m:r>
                      <a:rPr lang="en-US" i="1">
                        <a:latin typeface="Cambria Math"/>
                      </a:rPr>
                      <m:t>𝜋</m:t>
                    </m:r>
                    <m:r>
                      <a:rPr lang="ru-RU" i="1">
                        <a:latin typeface="Cambria Math"/>
                      </a:rPr>
                      <m:t>∙</m:t>
                    </m:r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𝑑</m:t>
                    </m:r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𝛽</m:t>
                        </m:r>
                        <m:r>
                          <a:rPr lang="ru-RU" i="1">
                            <a:latin typeface="Cambria Math"/>
                          </a:rPr>
                          <m:t>=</m:t>
                        </m:r>
                      </m:e>
                    </m:func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πdsin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𝛽</m:t>
                        </m:r>
                      </m:e>
                    </m:func>
                  </m:oMath>
                </a14:m>
                <a:endParaRPr lang="ru-RU" dirty="0"/>
              </a:p>
              <a:p>
                <a:pPr marL="0" indent="0">
                  <a:buNone/>
                </a:pPr>
                <a:r>
                  <a:rPr lang="uk-UA" dirty="0" smtClean="0"/>
                  <a:t>5/</a:t>
                </a:r>
                <a:r>
                  <a:rPr lang="en-US" dirty="0" smtClean="0"/>
                  <a:t>Q</a:t>
                </a:r>
                <a:r>
                  <a:rPr lang="uk-UA" baseline="-25000" dirty="0" smtClean="0"/>
                  <a:t>пер  </a:t>
                </a:r>
                <a:r>
                  <a:rPr lang="en-US" dirty="0" smtClean="0"/>
                  <a:t>AB·</a:t>
                </a:r>
                <a:r>
                  <a:rPr lang="uk-UA" dirty="0" smtClean="0"/>
                  <a:t>АА</a:t>
                </a:r>
                <a:r>
                  <a:rPr lang="en-US" baseline="-25000" dirty="0" smtClean="0"/>
                  <a:t>1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</m:t>
                    </m:r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𝛽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𝑑</m:t>
                    </m:r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𝛽</m:t>
                        </m:r>
                        <m:r>
                          <a:rPr lang="en-US" i="1">
                            <a:latin typeface="Cambria Math"/>
                          </a:rPr>
                          <m:t>=</m:t>
                        </m:r>
                        <m:sSup>
                          <m:sSupPr>
                            <m:ctrlPr>
                              <a:rPr lang="ru-RU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func>
                          <m:funcPr>
                            <m:ctrlPr>
                              <a:rPr lang="ru-RU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i="1">
                                <a:latin typeface="Cambria Math"/>
                              </a:rPr>
                              <m:t>𝛽</m:t>
                            </m:r>
                            <m:func>
                              <m:func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𝛽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func>
                          </m:e>
                        </m:func>
                      </m:e>
                    </m:func>
                    <m:sSup>
                      <m:sSupPr>
                        <m:ctrlPr>
                          <a:rPr lang="ru-RU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ru-RU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𝛽</m:t>
                        </m:r>
                      </m:e>
                    </m:func>
                  </m:oMath>
                </a14:m>
                <a:r>
                  <a:rPr lang="en-US" dirty="0"/>
                  <a:t>.</a:t>
                </a:r>
                <a:r>
                  <a:rPr lang="uk-UA" i="1" dirty="0"/>
                  <a:t> 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920085"/>
                <a:ext cx="7355160" cy="4434840"/>
              </a:xfrm>
              <a:blipFill rotWithShape="1">
                <a:blip r:embed="rId2"/>
                <a:stretch>
                  <a:fillRect l="-1243" t="-220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248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Дякую за увагу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0859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163</TotalTime>
  <Words>301</Words>
  <Application>Microsoft Office PowerPoint</Application>
  <PresentationFormat>Экран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Циліндр. Перерізи циліндра.    </vt:lpstr>
      <vt:lpstr>Означення циліндра</vt:lpstr>
      <vt:lpstr>Елементи циліндра</vt:lpstr>
      <vt:lpstr>Перерізи циліндра</vt:lpstr>
      <vt:lpstr>Задача</vt:lpstr>
      <vt:lpstr>РОЗВ’ЯЗАННЯ ЗАДАЧІ</vt:lpstr>
      <vt:lpstr>Дякую за увагу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Циліндр. Перерізи циліндра.    </dc:title>
  <dc:creator>Admin</dc:creator>
  <cp:lastModifiedBy>Admin</cp:lastModifiedBy>
  <cp:revision>11</cp:revision>
  <dcterms:created xsi:type="dcterms:W3CDTF">2012-12-02T11:49:26Z</dcterms:created>
  <dcterms:modified xsi:type="dcterms:W3CDTF">2012-12-13T19:22:31Z</dcterms:modified>
</cp:coreProperties>
</file>