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0" r:id="rId3"/>
    <p:sldId id="258" r:id="rId4"/>
    <p:sldId id="268" r:id="rId5"/>
    <p:sldId id="257" r:id="rId6"/>
    <p:sldId id="259" r:id="rId7"/>
    <p:sldId id="260" r:id="rId8"/>
    <p:sldId id="261" r:id="rId9"/>
    <p:sldId id="262" r:id="rId10"/>
    <p:sldId id="264" r:id="rId11"/>
    <p:sldId id="269" r:id="rId12"/>
    <p:sldId id="273" r:id="rId13"/>
    <p:sldId id="263" r:id="rId14"/>
    <p:sldId id="265" r:id="rId15"/>
    <p:sldId id="266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0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0"/>
            <a:ext cx="8501090" cy="857232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uk-UA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        Ґрунти України</a:t>
            </a:r>
            <a:endParaRPr lang="ru-RU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6" name="Picture 2" descr="C:\Documents and Settings\Майя\Рабочий стол\ghtptynfwbz\98238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8501122" cy="5500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3143248"/>
            <a:ext cx="764386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Ґрунт – це поверхневий пухкий шар суходолу Земної кулі, якому властива родючість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Майя\Рабочий стол\ghtptynfwbz\бурозе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357454" cy="64294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214290"/>
            <a:ext cx="614366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Бурі  лісові  ґрунти</a:t>
            </a:r>
          </a:p>
          <a:p>
            <a:pPr algn="ctr"/>
            <a:r>
              <a:rPr lang="uk-UA" sz="4000" dirty="0" smtClean="0"/>
              <a:t>(буроземи)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1643050"/>
            <a:ext cx="62151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400" dirty="0" smtClean="0"/>
              <a:t>Розповсюджені у гірських лісових районах Криму і Карпат, а також на рівнинних територіях Закарпатської низовини і на Передкарпатті.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400" dirty="0" smtClean="0"/>
              <a:t>Формуються в умовах  м'якого, вологого клімату під широколистяними мішаними та листяними лісами.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3262327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00430" y="428604"/>
            <a:ext cx="52864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Коричневі ґрунти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0430" y="1142984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sz="2400" dirty="0" smtClean="0"/>
              <a:t> Розповсюджені на  південному схилі Головної Гряди Кримських гір і притаманні територіям з середземноморським кліматом.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14554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dirty="0" smtClean="0"/>
              <a:t>Азональні типи ґрунтів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Майя\Рабочий стол\ghtptynfwbz\лугов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428892" cy="65008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7554" y="285728"/>
            <a:ext cx="514353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Лучні ґрунти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1214422"/>
            <a:ext cx="5214974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У заплавах річок та зниженнях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ґрунти утворилися під лучною рослинністю при неглибокому заляганні ґрунтових вод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Вміст гумусу у верхньому горизонті лучних ґрунтів становить 3— 6 %, вони багаті на поживні речовини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Майя\Рабочий стол\ghtptynfwbz\солонча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2475684" cy="63579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1428736"/>
            <a:ext cx="5715040" cy="3600986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endParaRPr lang="ru-RU" sz="2400" dirty="0" smtClean="0"/>
          </a:p>
          <a:p>
            <a:pPr>
              <a:lnSpc>
                <a:spcPct val="150000"/>
              </a:lnSpc>
            </a:pPr>
            <a:r>
              <a:rPr lang="ru-RU" sz="2400" dirty="0" smtClean="0"/>
              <a:t>На невеликих ділянках серед каштанових ґрунтів, на терасах річок, прибережних територіях поширені солончаки.</a:t>
            </a:r>
          </a:p>
          <a:p>
            <a:pPr>
              <a:lnSpc>
                <a:spcPct val="150000"/>
              </a:lnSpc>
            </a:pPr>
            <a:r>
              <a:rPr lang="ru-RU" sz="2400" dirty="0" smtClean="0"/>
              <a:t> Вони не мають властивого ґрунтам поділу на горизонти. 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357554" y="285728"/>
            <a:ext cx="514353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Солончаки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Майя\Рабочий стол\ghtptynfwbz\торфян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2357454" cy="64294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7554" y="214290"/>
            <a:ext cx="514353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 Болотні ґрунти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2857488" y="928670"/>
            <a:ext cx="62865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Поширені в  зоні мішаних лісів, долинах річок, на межирічних  зниженнях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Вони утворилися в умовах надмірного зволоження при високому рівні ґрунтових вод.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мають шар торфу глибше 50 см. Для сільськогосподарського використання цих ґрунтів треба застосовувати меліоративні заходи.</a:t>
            </a:r>
          </a:p>
          <a:p>
            <a:pPr>
              <a:buFont typeface="Wingdings" pitchFamily="2" charset="2"/>
              <a:buChar char="q"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572528" cy="56015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ҐРУНТИ УКРАЇНИ</a:t>
            </a:r>
            <a:endParaRPr lang="ru-RU" sz="105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Органічні добрива. </a:t>
            </a:r>
            <a:endParaRPr lang="ru-RU" sz="22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Заходи по підвищенню родючості ґрунту. </a:t>
            </a:r>
            <a:endParaRPr lang="ru-RU" sz="22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Складова ґрунту, яка відповідає за родючість.</a:t>
            </a:r>
            <a:endParaRPr lang="ru-RU" sz="22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Частина сільськогосподарських угідь, на які припадає найбільше площ. </a:t>
            </a:r>
            <a:endParaRPr lang="ru-RU" sz="22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Чорноземи за хімічною властивістю</a:t>
            </a:r>
            <a:r>
              <a:rPr lang="ru-RU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</a:t>
            </a:r>
            <a:endParaRPr lang="ru-RU" sz="22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Ґрунти гірських систем України. </a:t>
            </a:r>
            <a:endParaRPr lang="ru-RU" sz="22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Верхній, пухкий, родючий шар земної поверхні. </a:t>
            </a:r>
            <a:endParaRPr lang="ru-RU" sz="22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 ґрунти розташовані на півдні, за родючістю – середньородючі. </a:t>
            </a:r>
            <a:endParaRPr lang="ru-RU" sz="22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Найродючіші ґрунти України.</a:t>
            </a:r>
            <a:endParaRPr lang="ru-RU" sz="22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Вчений – ґрунтознавець. </a:t>
            </a:r>
            <a:endParaRPr lang="ru-RU" sz="22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Мікроскопічні організми, які приймають активну участь в ґрунтоутворення.</a:t>
            </a:r>
            <a:endParaRPr lang="ru-RU" sz="22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хімічною властивістю каштанові ґрунти …</a:t>
            </a:r>
            <a:endParaRPr lang="ru-RU" sz="2200" dirty="0" smtClean="0">
              <a:latin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ці сільськогосподарські угіддя припадає приблизно 8% площ. </a:t>
            </a:r>
            <a:endParaRPr lang="uk-UA" sz="22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42847"/>
          <a:ext cx="8143928" cy="6357985"/>
        </p:xfrm>
        <a:graphic>
          <a:graphicData uri="http://schemas.openxmlformats.org/drawingml/2006/table">
            <a:tbl>
              <a:tblPr/>
              <a:tblGrid>
                <a:gridCol w="441323"/>
                <a:gridCol w="441323"/>
                <a:gridCol w="441323"/>
                <a:gridCol w="441323"/>
                <a:gridCol w="441323"/>
                <a:gridCol w="441323"/>
                <a:gridCol w="441323"/>
                <a:gridCol w="441323"/>
                <a:gridCol w="441323"/>
                <a:gridCol w="441323"/>
                <a:gridCol w="441323"/>
                <a:gridCol w="441323"/>
                <a:gridCol w="441323"/>
                <a:gridCol w="441323"/>
                <a:gridCol w="441323"/>
                <a:gridCol w="441323"/>
                <a:gridCol w="441323"/>
                <a:gridCol w="441323"/>
                <a:gridCol w="200114"/>
              </a:tblGrid>
              <a:tr h="196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426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426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426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426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426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426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426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426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426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426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426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426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Ї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426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4264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  <a:tr h="190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0949" marR="40949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Майя\Рабочий стол\ghtptynfwbz\00000c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000372"/>
            <a:ext cx="5480538" cy="38576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29770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“...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ґрунт — самостійне природне мінерально-органічне тіло, що утворилося з поверхневих шарів гірської породи (від якої воно якісно відрізняється) в результаті дії на них живих організмів (в т.ч. мікроорганізмів) в певних кліматичних умовах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»</a:t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                                                                    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В.В. Докучаев</a:t>
            </a:r>
            <a:endParaRPr lang="ru-RU" sz="3200" dirty="0"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0662" y="1"/>
            <a:ext cx="3643338" cy="6858000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 anchor="ctr">
            <a:spAutoFit/>
          </a:bodyPr>
          <a:lstStyle/>
          <a:p>
            <a:pPr algn="ctr"/>
            <a:r>
              <a:rPr lang="uk-UA" sz="2700" b="1" dirty="0" smtClean="0">
                <a:latin typeface="Times New Roman" pitchFamily="18" charset="0"/>
                <a:cs typeface="Times New Roman" pitchFamily="18" charset="0"/>
              </a:rPr>
              <a:t>Гумус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– верхній родючий шар ґрунту , який містить велику частку поживних речовин, необхідну для росту і розвитку рослин; утворений внаслідок перегнивання органічних решток тваринного і рослинного світу, а також процесами життєдіяльності мікроорганізмів.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dirty="0"/>
          </a:p>
        </p:txBody>
      </p:sp>
      <p:pic>
        <p:nvPicPr>
          <p:cNvPr id="2051" name="Picture 3" descr="C:\Documents and Settings\Майя\Рабочий стол\ghtptynfwbz\120103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0694" cy="6643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372476" cy="57150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uk-UA" sz="3200" b="1" i="1" dirty="0" smtClean="0">
                <a:latin typeface="Arial Narrow" pitchFamily="34" charset="0"/>
              </a:rPr>
              <a:t>На території України представлені 6 типів ґрунтів: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Дерново – підзолисті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Сірі лісові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Чорноземи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Каштанові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Буроземи</a:t>
            </a:r>
          </a:p>
          <a:p>
            <a:pPr marL="514350" indent="-514350">
              <a:buAutoNum type="arabicPeriod"/>
            </a:pPr>
            <a:r>
              <a:rPr lang="uk-UA" sz="3200" dirty="0" smtClean="0"/>
              <a:t>Коричневі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йя\Рабочий стол\ghtptynfwbz\120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Майя\Рабочий стол\ghtptynfwbz\дерново- підзолист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714644" cy="6572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43240" y="142852"/>
            <a:ext cx="578647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Monotype Corsiva" pitchFamily="66" charset="0"/>
              </a:rPr>
              <a:t>Дерново – підзолисті ґрунти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928670"/>
            <a:ext cx="6072198" cy="5214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uk-UA" sz="2400" dirty="0" smtClean="0"/>
              <a:t>Характерні  для  Полісся</a:t>
            </a:r>
          </a:p>
          <a:p>
            <a:pPr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uk-UA" sz="2400" dirty="0" smtClean="0"/>
              <a:t>Формуються  в  умовах  надлишкового  зволоження під  прикриттям  мішаних  дубово – соснових  чи соснових  лісів.</a:t>
            </a:r>
          </a:p>
          <a:p>
            <a:pPr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ru-RU" sz="2400" dirty="0" smtClean="0"/>
              <a:t>0.6-1.7 %  вміст  гумусу  низький.</a:t>
            </a:r>
          </a:p>
          <a:p>
            <a:pPr>
              <a:lnSpc>
                <a:spcPct val="1500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r>
              <a:rPr lang="uk-UA" sz="2400" dirty="0" smtClean="0"/>
              <a:t>Потребує внесення  мінеральних та органічних добрив.  Оскільки  мають кислу  реакцію – потребують </a:t>
            </a:r>
          </a:p>
          <a:p>
            <a:pPr>
              <a:lnSpc>
                <a:spcPct val="150000"/>
              </a:lnSpc>
              <a:buClr>
                <a:schemeClr val="accent3">
                  <a:lumMod val="50000"/>
                </a:schemeClr>
              </a:buClr>
            </a:pPr>
            <a:r>
              <a:rPr lang="uk-UA" sz="2400" dirty="0" smtClean="0"/>
              <a:t>вапнування.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Майя\Рабочий стол\ghtptynfwbz\сыры ісові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2500330" cy="6572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7554" y="214290"/>
            <a:ext cx="550072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Сірі лісові ґрунти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1142984"/>
            <a:ext cx="5857916" cy="28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dirty="0" smtClean="0"/>
              <a:t> </a:t>
            </a:r>
            <a:r>
              <a:rPr lang="uk-UA" sz="2400" dirty="0" smtClean="0"/>
              <a:t>Розповсюдженні  в лісостеповій зоні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400" dirty="0" smtClean="0"/>
              <a:t>Утворилися під  широколистяними лісами із значною трав'янистою підстилкою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2,5—3,0 %</a:t>
            </a:r>
            <a:r>
              <a:rPr lang="ru-RU" sz="2400" dirty="0" smtClean="0"/>
              <a:t>  вміст  гумусу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йя\Рабочий стол\ghtptynfwbz\чорнозем типов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2500330" cy="642942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14678" y="142852"/>
            <a:ext cx="5543560" cy="64296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Чорноземи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786050" y="714356"/>
            <a:ext cx="6357950" cy="59293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uk-UA" sz="3100" dirty="0" smtClean="0"/>
              <a:t>Поширені у лісостеповій та степовій зонах, займають  60 % сільськогосподарських  угідь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uk-UA" sz="3100" dirty="0" smtClean="0"/>
              <a:t>Сформувалися у рівнинних умовах   під багаторічною трав'яною  рослинністю, при загальному дефіциті атм. зволоження.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uk-UA" sz="3100" dirty="0" smtClean="0"/>
              <a:t>Розрізняють  чорноземи типові, опідзолені, південні.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r>
              <a:rPr lang="uk-UA" sz="3100" dirty="0" smtClean="0"/>
              <a:t>Вміст гумусу коливається від 3- до 6 %, в залежності від підтипу грунту.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Майя\Рабочий стол\ghtptynfwbz\каштановы грунт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2357438" cy="65008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142852"/>
            <a:ext cx="557216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Каштанові ґрунти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1071546"/>
            <a:ext cx="5429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400" dirty="0" smtClean="0"/>
              <a:t>Зустрічаються  в  рівнинному  сухому  степу (Причорноморська низовина, степова частина Криму)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400" dirty="0" smtClean="0"/>
              <a:t> формуються  під  типчаково  – ковильною рослинністю  в  умовах  недостатнього зволоження.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uk-UA" sz="2400" dirty="0" smtClean="0"/>
              <a:t>Вміст гумусу становить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3,0—4,5 %.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543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         Ґрунти України</vt:lpstr>
      <vt:lpstr>“... ґрунт — самостійне природне мінерально-органічне тіло, що утворилося з поверхневих шарів гірської породи (від якої воно якісно відрізняється) в результаті дії на них живих організмів (в т.ч. мікроорганізмів) в певних кліматичних умовах»                                                                      В.В. Докучаев</vt:lpstr>
      <vt:lpstr>Слайд 3</vt:lpstr>
      <vt:lpstr>Слайд 4</vt:lpstr>
      <vt:lpstr>Слайд 5</vt:lpstr>
      <vt:lpstr>Слайд 6</vt:lpstr>
      <vt:lpstr>Слайд 7</vt:lpstr>
      <vt:lpstr>Чорноземи</vt:lpstr>
      <vt:lpstr>Слайд 9</vt:lpstr>
      <vt:lpstr>Слайд 10</vt:lpstr>
      <vt:lpstr>Слайд 11</vt:lpstr>
      <vt:lpstr>Азональні типи ґрунтів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Admin</cp:lastModifiedBy>
  <cp:revision>22</cp:revision>
  <dcterms:modified xsi:type="dcterms:W3CDTF">2014-01-16T10:52:43Z</dcterms:modified>
</cp:coreProperties>
</file>