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89" r:id="rId2"/>
    <p:sldId id="290" r:id="rId3"/>
    <p:sldId id="291" r:id="rId4"/>
    <p:sldId id="296" r:id="rId5"/>
    <p:sldId id="320" r:id="rId6"/>
    <p:sldId id="305" r:id="rId7"/>
    <p:sldId id="307" r:id="rId8"/>
    <p:sldId id="310" r:id="rId9"/>
    <p:sldId id="319" r:id="rId10"/>
    <p:sldId id="317" r:id="rId11"/>
    <p:sldId id="311" r:id="rId12"/>
    <p:sldId id="312" r:id="rId13"/>
    <p:sldId id="313" r:id="rId14"/>
    <p:sldId id="314" r:id="rId15"/>
    <p:sldId id="29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folHlink"/>
    </p:penClr>
  </p:showPr>
  <p:clrMru>
    <a:srgbClr val="BEDEBE"/>
    <a:srgbClr val="EBEBB5"/>
    <a:srgbClr val="E9D3FF"/>
    <a:srgbClr val="CFEFF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17" autoAdjust="0"/>
    <p:restoredTop sz="95185" autoAdjust="0"/>
  </p:normalViewPr>
  <p:slideViewPr>
    <p:cSldViewPr>
      <p:cViewPr>
        <p:scale>
          <a:sx n="60" d="100"/>
          <a:sy n="60" d="100"/>
        </p:scale>
        <p:origin x="-956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1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uk-UA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uk-UA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706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1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06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9CDBD4C-7C2D-4C53-BC4F-6F2CF2184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5B78D-7390-4D45-B6B7-9BEB68CA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1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1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E99EF-FBD5-4ACC-9F15-E3A18B2890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1" y="2362201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1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E9E8E-EEC3-4DBA-8D99-DA30C6465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1" y="2362201"/>
            <a:ext cx="3770313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8201" y="4300539"/>
            <a:ext cx="3770313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60913" y="2362201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F75C0-9B18-41F4-A39B-90D978FB5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1" y="2362201"/>
            <a:ext cx="7693025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8201" y="4300539"/>
            <a:ext cx="7693025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EC8D-87F5-4A88-8321-BE6BEBACA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1" y="2362201"/>
            <a:ext cx="3770313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60913" y="2362201"/>
            <a:ext cx="3770312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1" y="4300539"/>
            <a:ext cx="3770313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60913" y="4300539"/>
            <a:ext cx="3770312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18641-523A-4DB3-B3E9-9EF03D331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D23F3-A62C-4F7A-B1ED-59B7EF3EE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37F58-F450-424B-AB31-A1ABB6CBF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1" y="2362201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1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5988-C4BD-4968-8F95-BBBBBF1E4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5732F-03F4-4C6A-A28D-260B61A47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F0182-AFB4-4A37-A23D-EEAE149AD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DB22-C3D3-4900-BE82-4C03D2257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2ACC3-C323-47BB-86EA-1D634EE0E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CFCC8-AEBF-4711-B307-D211732F5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5128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696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696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uk-UA"/>
              </a:p>
            </p:txBody>
          </p:sp>
        </p:grpSp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6963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6964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/>
              </a:p>
            </p:txBody>
          </p:sp>
        </p:grpSp>
      </p:grpSp>
      <p:sp>
        <p:nvSpPr>
          <p:cNvPr id="5123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E32AE1-6D6D-4D5F-B914-07EBDE932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ransition spd="med" advTm="3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62000"/>
            <a:ext cx="6072230" cy="952488"/>
          </a:xfrm>
        </p:spPr>
        <p:txBody>
          <a:bodyPr/>
          <a:lstStyle/>
          <a:p>
            <a:pPr algn="ctr">
              <a:defRPr/>
            </a:pPr>
            <a:r>
              <a:rPr lang="uk-UA" sz="4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ПОРТФОЛІО</a:t>
            </a:r>
            <a:endParaRPr lang="uk-UA" sz="4000" dirty="0"/>
          </a:p>
        </p:txBody>
      </p:sp>
      <p:sp>
        <p:nvSpPr>
          <p:cNvPr id="8195" name="Текст 2"/>
          <p:cNvSpPr>
            <a:spLocks noGrp="1"/>
          </p:cNvSpPr>
          <p:nvPr>
            <p:ph type="body" sz="half" idx="1"/>
          </p:nvPr>
        </p:nvSpPr>
        <p:spPr>
          <a:xfrm>
            <a:off x="857250" y="2286000"/>
            <a:ext cx="3770313" cy="3852863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8196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2286000"/>
            <a:ext cx="3887787" cy="40005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uk-UA" b="1" dirty="0" smtClean="0"/>
              <a:t>вчителя математики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uk-UA" b="1" dirty="0" smtClean="0"/>
              <a:t>   ліцею </a:t>
            </a:r>
            <a:r>
              <a:rPr lang="uk-UA" b="1" dirty="0" err="1" smtClean="0"/>
              <a:t>“Універсум”</a:t>
            </a:r>
            <a:r>
              <a:rPr lang="uk-UA" b="1" dirty="0" smtClean="0"/>
              <a:t> Шевченківського району м. Києва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Кружилко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Тетяни Василівни</a:t>
            </a:r>
          </a:p>
          <a:p>
            <a:endParaRPr lang="uk-UA" dirty="0" smtClean="0"/>
          </a:p>
        </p:txBody>
      </p:sp>
      <p:pic>
        <p:nvPicPr>
          <p:cNvPr id="5" name="Рисунок 4" descr="портрет учител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428868"/>
            <a:ext cx="3286148" cy="3786213"/>
          </a:xfrm>
          <a:prstGeom prst="rect">
            <a:avLst/>
          </a:prstGeom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714356"/>
            <a:ext cx="7924800" cy="1143000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Порівняльні характеристики інверсного уроку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4347" y="2362201"/>
            <a:ext cx="3894167" cy="3724275"/>
          </a:xfrm>
        </p:spPr>
        <p:txBody>
          <a:bodyPr/>
          <a:lstStyle/>
          <a:p>
            <a:pPr algn="just"/>
            <a:endParaRPr lang="uk-UA" sz="2000" b="1" dirty="0" smtClean="0"/>
          </a:p>
          <a:p>
            <a:pPr algn="just">
              <a:buNone/>
            </a:pPr>
            <a:r>
              <a:rPr lang="uk-UA" sz="2000" b="1" dirty="0" smtClean="0"/>
              <a:t>     Переваги для учнів</a:t>
            </a:r>
            <a:endParaRPr lang="uk-UA" sz="2000" dirty="0" smtClean="0"/>
          </a:p>
          <a:p>
            <a:pPr lvl="0" algn="just"/>
            <a:r>
              <a:rPr lang="uk-UA" sz="2000" dirty="0" smtClean="0"/>
              <a:t>робота у своєму темпі</a:t>
            </a:r>
          </a:p>
          <a:p>
            <a:pPr lvl="0" algn="just"/>
            <a:r>
              <a:rPr lang="uk-UA" sz="2000" dirty="0" smtClean="0"/>
              <a:t> матеріали уроку доступні всім в будь-який зручний час поза аудиторією </a:t>
            </a:r>
          </a:p>
          <a:p>
            <a:pPr lvl="0" algn="just"/>
            <a:r>
              <a:rPr lang="uk-UA" sz="2000" dirty="0" smtClean="0"/>
              <a:t>підвищення відповідальності за свою підготовку </a:t>
            </a:r>
          </a:p>
          <a:p>
            <a:pPr lvl="0" algn="just"/>
            <a:r>
              <a:rPr lang="uk-UA" sz="2000" dirty="0" smtClean="0"/>
              <a:t>підвищення зацікавленості роботою  під час уроку</a:t>
            </a:r>
          </a:p>
          <a:p>
            <a:endParaRPr lang="uk-UA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endParaRPr lang="uk-UA" sz="2000" b="1" dirty="0" smtClean="0"/>
          </a:p>
          <a:p>
            <a:pPr algn="just">
              <a:buNone/>
            </a:pPr>
            <a:r>
              <a:rPr lang="uk-UA" sz="2000" b="1" dirty="0" smtClean="0"/>
              <a:t>     Недоліки для учнів</a:t>
            </a:r>
            <a:endParaRPr lang="uk-UA" sz="2000" dirty="0" smtClean="0"/>
          </a:p>
          <a:p>
            <a:pPr lvl="0" algn="just"/>
            <a:r>
              <a:rPr lang="uk-UA" sz="2000" dirty="0" smtClean="0"/>
              <a:t>час, проведений за комп’ютером, збільшується</a:t>
            </a:r>
          </a:p>
          <a:p>
            <a:pPr lvl="0" algn="just"/>
            <a:r>
              <a:rPr lang="uk-UA" sz="2000" dirty="0" smtClean="0"/>
              <a:t>труднощі на початку перебудови уроків</a:t>
            </a:r>
          </a:p>
          <a:p>
            <a:pPr lvl="0" algn="just"/>
            <a:r>
              <a:rPr lang="uk-UA" sz="2000" dirty="0" smtClean="0"/>
              <a:t>домашнє завдання – обов’язкова частина уроку</a:t>
            </a:r>
          </a:p>
          <a:p>
            <a:pPr lvl="0" algn="just"/>
            <a:r>
              <a:rPr lang="uk-UA" sz="2000" dirty="0" smtClean="0"/>
              <a:t>нерівні можливості доступу до Інтернету </a:t>
            </a:r>
          </a:p>
          <a:p>
            <a:pPr algn="just">
              <a:buNone/>
            </a:pPr>
            <a:r>
              <a:rPr lang="en-US" dirty="0" smtClean="0"/>
              <a:t> </a:t>
            </a:r>
            <a:endParaRPr lang="uk-UA" dirty="0"/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71480"/>
            <a:ext cx="7924800" cy="1214446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Дистанційне навчання школярів у ЗНЗ 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м.Києва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826" name="Picture 2" descr="http://v-svit.kiev.ua/file.php/1/shkola_vidkrivaje_svi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357430"/>
            <a:ext cx="7000924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1143008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Опрацьовувати вдома новий матеріал стало цікаво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500570"/>
            <a:ext cx="2143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191944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500174"/>
            <a:ext cx="1780383" cy="253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756" y="1643051"/>
            <a:ext cx="220337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4214818"/>
            <a:ext cx="29591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4500570"/>
            <a:ext cx="2520946" cy="176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794" y="2643182"/>
            <a:ext cx="2401884" cy="17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4800" cy="1143008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уроках працювати стало легко  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8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000396" cy="19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0"/>
            <a:ext cx="2847722" cy="19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71942"/>
            <a:ext cx="2822595" cy="198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643182"/>
            <a:ext cx="2786082" cy="194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2781251" cy="205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357166"/>
            <a:ext cx="7924800" cy="1214446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після уроків </a:t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закінчується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357694"/>
            <a:ext cx="3128589" cy="19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3554706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714488"/>
            <a:ext cx="380045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28662" y="3857628"/>
            <a:ext cx="3657143" cy="25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357166"/>
            <a:ext cx="7924800" cy="785818"/>
          </a:xfrm>
        </p:spPr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 нагороди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8139">
            <a:off x="6961505" y="1127629"/>
            <a:ext cx="185359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9285">
            <a:off x="5321814" y="4115973"/>
            <a:ext cx="17238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3240">
            <a:off x="214282" y="1142984"/>
            <a:ext cx="17633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2070">
            <a:off x="6892203" y="3295796"/>
            <a:ext cx="1714512" cy="25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51581">
            <a:off x="330342" y="3337593"/>
            <a:ext cx="174728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1214422"/>
            <a:ext cx="528641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4643446"/>
            <a:ext cx="309777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762000" y="642917"/>
            <a:ext cx="7924800" cy="1000133"/>
          </a:xfrm>
        </p:spPr>
        <p:txBody>
          <a:bodyPr/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 відомості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sz="half" idx="1"/>
          </p:nvPr>
        </p:nvSpPr>
        <p:spPr>
          <a:xfrm>
            <a:off x="785813" y="2285993"/>
            <a:ext cx="8072437" cy="4071946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uk-UA" b="1" dirty="0" smtClean="0"/>
              <a:t>• Освіта: вища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uk-UA" b="1" dirty="0" smtClean="0"/>
              <a:t>   Закінчила КДПІ </a:t>
            </a:r>
            <a:r>
              <a:rPr lang="ru-RU" b="1" dirty="0" err="1" smtClean="0"/>
              <a:t>ім</a:t>
            </a:r>
            <a:r>
              <a:rPr lang="ru-RU" b="1" dirty="0" smtClean="0"/>
              <a:t>. О.М. Горького у 1990 р.</a:t>
            </a:r>
            <a:endParaRPr lang="uk-UA" b="1" dirty="0" smtClean="0"/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uk-UA" b="1" dirty="0" smtClean="0"/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uk-UA" b="1" dirty="0" smtClean="0"/>
              <a:t>• Спеціальність за дипломом : учитель</a:t>
            </a:r>
            <a:br>
              <a:rPr lang="uk-UA" b="1" dirty="0" smtClean="0"/>
            </a:br>
            <a:r>
              <a:rPr lang="uk-UA" b="1" dirty="0" smtClean="0"/>
              <a:t>  математики і фізики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uk-UA" b="1" dirty="0" smtClean="0"/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uk-UA" b="1" dirty="0" smtClean="0"/>
              <a:t>• Педагогічний стаж : 19 років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uk-UA" b="1" dirty="0" smtClean="0"/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uk-UA" b="1" dirty="0" smtClean="0"/>
              <a:t>• Кваліфікаційна категорія : вища</a:t>
            </a:r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924800" cy="1785950"/>
          </a:xfrm>
        </p:spPr>
        <p:txBody>
          <a:bodyPr/>
          <a:lstStyle/>
          <a:p>
            <a:pPr indent="457200" algn="just">
              <a:lnSpc>
                <a:spcPct val="100000"/>
              </a:lnSpc>
            </a:pP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прекрасне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речами: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можливістю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вивчати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математику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можливістю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викладати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endParaRPr lang="uk-UA" dirty="0" smtClean="0"/>
          </a:p>
        </p:txBody>
      </p:sp>
      <p:sp>
        <p:nvSpPr>
          <p:cNvPr id="11268" name="Содержимое 3"/>
          <p:cNvSpPr>
            <a:spLocks noGrp="1"/>
          </p:cNvSpPr>
          <p:nvPr>
            <p:ph sz="half" idx="2"/>
          </p:nvPr>
        </p:nvSpPr>
        <p:spPr>
          <a:xfrm>
            <a:off x="5500694" y="4643446"/>
            <a:ext cx="3214710" cy="157163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2400" b="1" dirty="0" smtClean="0"/>
              <a:t>З 2009 року працюю вчителем математики в ліцеї  </a:t>
            </a:r>
            <a:r>
              <a:rPr lang="uk-UA" sz="2400" b="1" dirty="0" err="1" smtClean="0"/>
              <a:t>“Універсум”</a:t>
            </a:r>
            <a:endParaRPr lang="uk-UA" sz="2400" dirty="0" smtClean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00306"/>
            <a:ext cx="450059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52488"/>
          </a:xfrm>
        </p:spPr>
        <p:txBody>
          <a:bodyPr/>
          <a:lstStyle/>
          <a:p>
            <a:pPr algn="ctr"/>
            <a:r>
              <a:rPr lang="uk-UA" sz="4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Життєве кредо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1538" y="2571744"/>
            <a:ext cx="7500989" cy="3514731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buNone/>
            </a:pPr>
            <a:r>
              <a:rPr lang="uk-UA" b="1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 бути справжнім вчителем, треба любити те, що викладаєш, і тих, кому викладаєш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сосуд, який треба наповнити, а факел, який треба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запалити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00042"/>
            <a:ext cx="7924800" cy="1214446"/>
          </a:xfrm>
        </p:spPr>
        <p:txBody>
          <a:bodyPr/>
          <a:lstStyle/>
          <a:p>
            <a:pPr algn="ctr"/>
            <a:r>
              <a:rPr lang="uk-UA" sz="4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Тема, над якою працюю</a:t>
            </a:r>
            <a:endParaRPr lang="uk-UA" sz="4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85853" y="2362200"/>
            <a:ext cx="7000924" cy="3924319"/>
          </a:xfrm>
        </p:spPr>
        <p:txBody>
          <a:bodyPr/>
          <a:lstStyle/>
          <a:p>
            <a:pPr marL="0" indent="45000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32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000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uk-UA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Запровадження </a:t>
            </a:r>
            <a:r>
              <a:rPr lang="uk-UA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 інверсного навчання  на уроках математики</a:t>
            </a:r>
          </a:p>
          <a:p>
            <a:endParaRPr lang="uk-UA" dirty="0"/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785786" y="4643446"/>
            <a:ext cx="4572032" cy="1643074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Вчителі хімії  </a:t>
            </a:r>
            <a:r>
              <a:rPr lang="uk-UA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Аарон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Самс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Джонатан </a:t>
            </a:r>
            <a:r>
              <a:rPr lang="uk-UA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Бергман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початку 2000-х запропонували і застосували метод </a:t>
            </a:r>
            <a:r>
              <a:rPr lang="uk-UA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Flip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Classroom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метод «перевернутого класу» 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5572132" y="2357430"/>
            <a:ext cx="2984494" cy="372427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9" name="Picture 4" descr="C:\Users\Олег\Desktop\Sams_Bergman_Inov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428868"/>
            <a:ext cx="3616654" cy="185738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143116"/>
            <a:ext cx="271464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500042"/>
            <a:ext cx="85011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Flip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400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Classroom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– </a:t>
            </a:r>
            <a:b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</a:br>
            <a: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метод </a:t>
            </a:r>
            <a:r>
              <a:rPr kumimoji="0" lang="uk-UA" sz="400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“перевернутого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400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класу”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endParaRPr kumimoji="0" lang="uk-UA" sz="400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01122" cy="1071570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 у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“перевернутому”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класі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1000100" y="2500306"/>
            <a:ext cx="7358114" cy="4000528"/>
            <a:chOff x="549" y="6300"/>
            <a:chExt cx="10805" cy="5400"/>
          </a:xfrm>
        </p:grpSpPr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4424" y="7049"/>
              <a:ext cx="6930" cy="3961"/>
              <a:chOff x="3280" y="11163"/>
              <a:chExt cx="6930" cy="3961"/>
            </a:xfrm>
          </p:grpSpPr>
          <p:sp>
            <p:nvSpPr>
              <p:cNvPr id="22" name="AutoShape 24"/>
              <p:cNvSpPr>
                <a:spLocks noChangeArrowheads="1"/>
              </p:cNvSpPr>
              <p:nvPr/>
            </p:nvSpPr>
            <p:spPr bwMode="auto">
              <a:xfrm>
                <a:off x="3280" y="11163"/>
                <a:ext cx="6930" cy="3961"/>
              </a:xfrm>
              <a:prstGeom prst="triangle">
                <a:avLst>
                  <a:gd name="adj" fmla="val 50000"/>
                </a:avLst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grpSp>
            <p:nvGrpSpPr>
              <p:cNvPr id="23" name="Group 25"/>
              <p:cNvGrpSpPr>
                <a:grpSpLocks/>
              </p:cNvGrpSpPr>
              <p:nvPr/>
            </p:nvGrpSpPr>
            <p:grpSpPr bwMode="auto">
              <a:xfrm>
                <a:off x="3923" y="12165"/>
                <a:ext cx="5580" cy="2748"/>
                <a:chOff x="3923" y="12165"/>
                <a:chExt cx="5580" cy="2748"/>
              </a:xfrm>
            </p:grpSpPr>
            <p:cxnSp>
              <p:nvCxnSpPr>
                <p:cNvPr id="24" name="AutoShape 26"/>
                <p:cNvCxnSpPr>
                  <a:cxnSpLocks noChangeShapeType="1"/>
                </p:cNvCxnSpPr>
                <p:nvPr/>
              </p:nvCxnSpPr>
              <p:spPr bwMode="auto">
                <a:xfrm>
                  <a:off x="4722" y="13414"/>
                  <a:ext cx="3959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" name="AutoShape 27"/>
                <p:cNvCxnSpPr>
                  <a:cxnSpLocks noChangeShapeType="1"/>
                </p:cNvCxnSpPr>
                <p:nvPr/>
              </p:nvCxnSpPr>
              <p:spPr bwMode="auto">
                <a:xfrm>
                  <a:off x="3923" y="14329"/>
                  <a:ext cx="5580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26" name="Group 28"/>
                <p:cNvGrpSpPr>
                  <a:grpSpLocks/>
                </p:cNvGrpSpPr>
                <p:nvPr/>
              </p:nvGrpSpPr>
              <p:grpSpPr bwMode="auto">
                <a:xfrm>
                  <a:off x="5565" y="12165"/>
                  <a:ext cx="2533" cy="2748"/>
                  <a:chOff x="5565" y="12165"/>
                  <a:chExt cx="2533" cy="2748"/>
                </a:xfrm>
              </p:grpSpPr>
              <p:sp>
                <p:nvSpPr>
                  <p:cNvPr id="27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5867" y="12165"/>
                    <a:ext cx="1794" cy="114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Супроводжує у навчанні, проектує учбову ситуацію 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5565" y="14490"/>
                    <a:ext cx="2533" cy="423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Передає готові знання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9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5565" y="13530"/>
                    <a:ext cx="2525" cy="62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Демонструє, розміщує, публікує, розробляє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549" y="7049"/>
              <a:ext cx="6885" cy="4036"/>
              <a:chOff x="1021" y="4954"/>
              <a:chExt cx="6885" cy="3881"/>
            </a:xfrm>
          </p:grpSpPr>
          <p:grpSp>
            <p:nvGrpSpPr>
              <p:cNvPr id="15" name="Group 33"/>
              <p:cNvGrpSpPr>
                <a:grpSpLocks/>
              </p:cNvGrpSpPr>
              <p:nvPr/>
            </p:nvGrpSpPr>
            <p:grpSpPr bwMode="auto">
              <a:xfrm>
                <a:off x="1021" y="4954"/>
                <a:ext cx="6885" cy="3881"/>
                <a:chOff x="1021" y="4954"/>
                <a:chExt cx="6885" cy="3881"/>
              </a:xfrm>
            </p:grpSpPr>
            <p:sp>
              <p:nvSpPr>
                <p:cNvPr id="18" name="AutoShape 34"/>
                <p:cNvSpPr>
                  <a:spLocks noChangeArrowheads="1"/>
                </p:cNvSpPr>
                <p:nvPr/>
              </p:nvSpPr>
              <p:spPr bwMode="auto">
                <a:xfrm flipV="1">
                  <a:off x="1021" y="4954"/>
                  <a:ext cx="6885" cy="3881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/>
                </a:p>
              </p:txBody>
            </p:sp>
            <p:sp>
              <p:nvSpPr>
                <p:cNvPr id="19" name="Rectangle 35"/>
                <p:cNvSpPr>
                  <a:spLocks noChangeArrowheads="1"/>
                </p:cNvSpPr>
                <p:nvPr/>
              </p:nvSpPr>
              <p:spPr bwMode="auto">
                <a:xfrm>
                  <a:off x="3280" y="6530"/>
                  <a:ext cx="2525" cy="735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Демонструє, розміщує, публікує, розробляє</a:t>
                  </a:r>
                  <a:endParaRPr kumimoji="0" lang="uk-U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0" name="Rectangle 36"/>
                <p:cNvSpPr>
                  <a:spLocks noChangeArrowheads="1"/>
                </p:cNvSpPr>
                <p:nvPr/>
              </p:nvSpPr>
              <p:spPr bwMode="auto">
                <a:xfrm>
                  <a:off x="3173" y="5317"/>
                  <a:ext cx="2686" cy="743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Супроводжує у навчанні, проектує учбову ситуацію </a:t>
                  </a:r>
                  <a:endParaRPr kumimoji="0" lang="uk-U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3663" y="7440"/>
                  <a:ext cx="1610" cy="660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Передає готові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знання</a:t>
                  </a:r>
                  <a:endParaRPr kumimoji="0" lang="uk-U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cxnSp>
            <p:nvCxnSpPr>
              <p:cNvPr id="16" name="AutoShape 38"/>
              <p:cNvCxnSpPr>
                <a:cxnSpLocks noChangeShapeType="1"/>
              </p:cNvCxnSpPr>
              <p:nvPr/>
            </p:nvCxnSpPr>
            <p:spPr bwMode="auto">
              <a:xfrm>
                <a:off x="3173" y="7350"/>
                <a:ext cx="254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7" name="AutoShape 39"/>
              <p:cNvCxnSpPr>
                <a:cxnSpLocks noChangeShapeType="1"/>
              </p:cNvCxnSpPr>
              <p:nvPr/>
            </p:nvCxnSpPr>
            <p:spPr bwMode="auto">
              <a:xfrm>
                <a:off x="2158" y="6195"/>
                <a:ext cx="463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4487" y="11205"/>
              <a:ext cx="6863" cy="4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</a:rPr>
                <a:t>Роль вчителя: голова</a:t>
              </a:r>
              <a:r>
                <a:rPr lang="uk-UA" sz="1600" dirty="0" smtClean="0">
                  <a:solidFill>
                    <a:srgbClr val="0070C0"/>
                  </a:solidFill>
                  <a:latin typeface="+mn-lt"/>
                </a:rPr>
                <a:t>, що говорить</a:t>
              </a:r>
              <a:endPara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" name="Rectangle 41"/>
            <p:cNvSpPr>
              <a:spLocks noChangeArrowheads="1"/>
            </p:cNvSpPr>
            <p:nvPr/>
          </p:nvSpPr>
          <p:spPr bwMode="auto">
            <a:xfrm>
              <a:off x="549" y="6300"/>
              <a:ext cx="7538" cy="4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</a:rPr>
                <a:t>Роль вчителя: </a:t>
              </a:r>
              <a:r>
                <a:rPr kumimoji="0" lang="uk-UA" sz="16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</a:rPr>
                <a:t>фасилітатор</a:t>
              </a:r>
              <a:endPara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786" y="714356"/>
            <a:ext cx="7858180" cy="928694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Учень у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“перевернутому”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класі</a:t>
            </a:r>
            <a:endParaRPr lang="uk-UA" dirty="0"/>
          </a:p>
        </p:txBody>
      </p:sp>
      <p:grpSp>
        <p:nvGrpSpPr>
          <p:cNvPr id="8" name="Group 1"/>
          <p:cNvGrpSpPr>
            <a:grpSpLocks noGrp="1"/>
          </p:cNvGrpSpPr>
          <p:nvPr>
            <p:ph idx="1"/>
          </p:nvPr>
        </p:nvGrpSpPr>
        <p:grpSpPr bwMode="auto">
          <a:xfrm>
            <a:off x="857224" y="2500306"/>
            <a:ext cx="7693025" cy="4067196"/>
            <a:chOff x="549" y="569"/>
            <a:chExt cx="10685" cy="4876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549" y="959"/>
              <a:ext cx="10685" cy="3780"/>
              <a:chOff x="1257" y="574"/>
              <a:chExt cx="10685" cy="3780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1257" y="574"/>
                <a:ext cx="6930" cy="3780"/>
                <a:chOff x="549" y="574"/>
                <a:chExt cx="6930" cy="3780"/>
              </a:xfrm>
            </p:grpSpPr>
            <p:grpSp>
              <p:nvGrpSpPr>
                <p:cNvPr id="21" name="Group 4"/>
                <p:cNvGrpSpPr>
                  <a:grpSpLocks/>
                </p:cNvGrpSpPr>
                <p:nvPr/>
              </p:nvGrpSpPr>
              <p:grpSpPr bwMode="auto">
                <a:xfrm>
                  <a:off x="549" y="574"/>
                  <a:ext cx="6930" cy="3780"/>
                  <a:chOff x="549" y="574"/>
                  <a:chExt cx="6930" cy="3780"/>
                </a:xfrm>
              </p:grpSpPr>
              <p:sp>
                <p:nvSpPr>
                  <p:cNvPr id="26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549" y="574"/>
                    <a:ext cx="6930" cy="378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92D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/>
                  </a:p>
                </p:txBody>
              </p:sp>
              <p:cxnSp>
                <p:nvCxnSpPr>
                  <p:cNvPr id="27" name="AutoShape 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711" y="1965"/>
                    <a:ext cx="256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" name="AutoShape 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689" y="3122"/>
                    <a:ext cx="466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2" name="Group 8"/>
                <p:cNvGrpSpPr>
                  <a:grpSpLocks/>
                </p:cNvGrpSpPr>
                <p:nvPr/>
              </p:nvGrpSpPr>
              <p:grpSpPr bwMode="auto">
                <a:xfrm>
                  <a:off x="3280" y="1338"/>
                  <a:ext cx="1639" cy="2549"/>
                  <a:chOff x="3280" y="1338"/>
                  <a:chExt cx="1639" cy="2549"/>
                </a:xfrm>
              </p:grpSpPr>
              <p:sp>
                <p:nvSpPr>
                  <p:cNvPr id="2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3483"/>
                    <a:ext cx="1639" cy="40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Споживає</a:t>
                    </a:r>
                    <a:endParaRPr kumimoji="0" lang="uk-UA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1338"/>
                    <a:ext cx="1639" cy="40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Ділиться</a:t>
                    </a:r>
                    <a:endParaRPr kumimoji="0" lang="uk-UA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2453"/>
                    <a:ext cx="1304" cy="40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Створює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5057" y="650"/>
                <a:ext cx="6885" cy="3704"/>
                <a:chOff x="5057" y="650"/>
                <a:chExt cx="6885" cy="3704"/>
              </a:xfrm>
            </p:grpSpPr>
            <p:sp>
              <p:nvSpPr>
                <p:cNvPr id="14" name="AutoShape 13"/>
                <p:cNvSpPr>
                  <a:spLocks noChangeArrowheads="1"/>
                </p:cNvSpPr>
                <p:nvPr/>
              </p:nvSpPr>
              <p:spPr bwMode="auto">
                <a:xfrm flipV="1">
                  <a:off x="5057" y="650"/>
                  <a:ext cx="6885" cy="370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/>
                </a:p>
              </p:txBody>
            </p:sp>
            <p:grpSp>
              <p:nvGrpSpPr>
                <p:cNvPr id="15" name="Group 14"/>
                <p:cNvGrpSpPr>
                  <a:grpSpLocks/>
                </p:cNvGrpSpPr>
                <p:nvPr/>
              </p:nvGrpSpPr>
              <p:grpSpPr bwMode="auto">
                <a:xfrm>
                  <a:off x="6194" y="1066"/>
                  <a:ext cx="4634" cy="2383"/>
                  <a:chOff x="6194" y="1066"/>
                  <a:chExt cx="4634" cy="2383"/>
                </a:xfrm>
              </p:grpSpPr>
              <p:cxnSp>
                <p:nvCxnSpPr>
                  <p:cNvPr id="16" name="AutoShape 1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09" y="2981"/>
                    <a:ext cx="254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" name="AutoShape 1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94" y="1867"/>
                    <a:ext cx="4634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751" y="1066"/>
                    <a:ext cx="1362" cy="395"/>
                  </a:xfrm>
                  <a:prstGeom prst="rect">
                    <a:avLst/>
                  </a:prstGeom>
                  <a:noFill/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Ділиться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1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7751" y="3106"/>
                    <a:ext cx="1279" cy="343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Споживає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7751" y="2145"/>
                    <a:ext cx="1304" cy="40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Створює</a:t>
                    </a:r>
                    <a:endParaRPr kumimoji="0" lang="uk-UA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518" y="569"/>
              <a:ext cx="6648" cy="3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</a:rPr>
                <a:t>Роль учня: активний учасник учбового процесу</a:t>
              </a:r>
              <a:endPara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1686" y="4950"/>
              <a:ext cx="3824" cy="4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</a:rPr>
                <a:t>Роль учня: споживач</a:t>
              </a:r>
              <a:endPara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Порівняльні характеристики інверсного уроку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endParaRPr lang="uk-UA" sz="2000" b="1" dirty="0" smtClean="0"/>
          </a:p>
          <a:p>
            <a:pPr algn="just">
              <a:buNone/>
            </a:pPr>
            <a:r>
              <a:rPr lang="uk-UA" sz="2000" b="1" dirty="0" smtClean="0"/>
              <a:t>     Переваги для вчителя</a:t>
            </a:r>
            <a:endParaRPr lang="uk-UA" sz="2000" dirty="0" smtClean="0"/>
          </a:p>
          <a:p>
            <a:pPr lvl="0" algn="just"/>
            <a:r>
              <a:rPr lang="uk-UA" sz="2000" dirty="0" smtClean="0"/>
              <a:t>вчитель у ролі координатора, тренера, консультанта, помічника</a:t>
            </a:r>
          </a:p>
          <a:p>
            <a:pPr lvl="0" algn="just"/>
            <a:r>
              <a:rPr lang="uk-UA" sz="2000" dirty="0" smtClean="0"/>
              <a:t>індивідуальний підхід у навчанні</a:t>
            </a:r>
          </a:p>
          <a:p>
            <a:pPr lvl="0" algn="just"/>
            <a:r>
              <a:rPr lang="uk-UA" sz="2000" dirty="0" smtClean="0"/>
              <a:t> учні активно і зацікавлено працюють над завданнями </a:t>
            </a:r>
          </a:p>
          <a:p>
            <a:pPr lvl="0" algn="just"/>
            <a:r>
              <a:rPr lang="uk-UA" sz="2000" dirty="0" smtClean="0"/>
              <a:t>легкий спосіб діагностики якості знань</a:t>
            </a:r>
            <a:endParaRPr lang="uk-UA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endParaRPr lang="uk-UA" sz="2000" b="1" dirty="0" smtClean="0"/>
          </a:p>
          <a:p>
            <a:pPr algn="just">
              <a:buNone/>
            </a:pPr>
            <a:r>
              <a:rPr lang="uk-UA" sz="2000" b="1" dirty="0" smtClean="0"/>
              <a:t>     Недоліки для вчителя</a:t>
            </a:r>
            <a:r>
              <a:rPr lang="en-US" sz="2000" dirty="0" smtClean="0"/>
              <a:t> </a:t>
            </a:r>
            <a:endParaRPr lang="uk-UA" sz="2000" dirty="0" smtClean="0"/>
          </a:p>
          <a:p>
            <a:pPr lvl="0" algn="just"/>
            <a:r>
              <a:rPr lang="uk-UA" sz="2000" dirty="0" smtClean="0"/>
              <a:t>спочатку велике навантаження</a:t>
            </a:r>
          </a:p>
          <a:p>
            <a:pPr lvl="0" algn="just"/>
            <a:r>
              <a:rPr lang="uk-UA" sz="2000" dirty="0" smtClean="0"/>
              <a:t>треба добре володіти ІКТ технологіями</a:t>
            </a:r>
          </a:p>
          <a:p>
            <a:pPr lvl="0" algn="just"/>
            <a:r>
              <a:rPr lang="uk-UA" sz="2000" dirty="0" smtClean="0"/>
              <a:t>треба добре володіти  технологіями групової роботи</a:t>
            </a:r>
          </a:p>
          <a:p>
            <a:pPr lvl="0" algn="just"/>
            <a:r>
              <a:rPr lang="uk-UA" sz="2000" dirty="0" smtClean="0"/>
              <a:t>пояснювати батькам переваги таких уроків</a:t>
            </a:r>
            <a:endParaRPr lang="uk-UA" sz="2000" dirty="0"/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10512</TotalTime>
  <Words>331</Words>
  <Application>Microsoft Office PowerPoint</Application>
  <PresentationFormat>Экран (4:3)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Капсулы</vt:lpstr>
      <vt:lpstr>ПОРТФОЛІО</vt:lpstr>
      <vt:lpstr>    Загальні відомості</vt:lpstr>
      <vt:lpstr>Життя прекрасне двома речами: можливістю вивчати математику й можливістю викладати її </vt:lpstr>
      <vt:lpstr>Життєве кредо</vt:lpstr>
      <vt:lpstr>Тема, над якою працюю</vt:lpstr>
      <vt:lpstr>Flip Classroom –  метод “перевернутого класу” </vt:lpstr>
      <vt:lpstr>Вчитель у “перевернутому” класі</vt:lpstr>
      <vt:lpstr>Учень у “перевернутому” класі</vt:lpstr>
      <vt:lpstr>Порівняльні характеристики інверсного уроку</vt:lpstr>
      <vt:lpstr>Порівняльні характеристики інверсного уроку</vt:lpstr>
      <vt:lpstr>Дистанційне навчання школярів у ЗНЗ м.Києва</vt:lpstr>
      <vt:lpstr>Опрацьовувати вдома новий матеріал стало цікаво</vt:lpstr>
      <vt:lpstr>На уроках працювати стало легко  </vt:lpstr>
      <vt:lpstr>Математика після уроків  не закінчується</vt:lpstr>
      <vt:lpstr>Мої нагороди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Олег</cp:lastModifiedBy>
  <cp:revision>227</cp:revision>
  <dcterms:created xsi:type="dcterms:W3CDTF">2009-11-10T19:49:09Z</dcterms:created>
  <dcterms:modified xsi:type="dcterms:W3CDTF">2016-03-21T20:54:00Z</dcterms:modified>
</cp:coreProperties>
</file>