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7" r:id="rId2"/>
    <p:sldId id="258" r:id="rId3"/>
    <p:sldId id="275" r:id="rId4"/>
    <p:sldId id="270" r:id="rId5"/>
    <p:sldId id="268" r:id="rId6"/>
    <p:sldId id="272" r:id="rId7"/>
    <p:sldId id="273" r:id="rId8"/>
    <p:sldId id="269" r:id="rId9"/>
    <p:sldId id="274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692" autoAdjust="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FEA68-D4EC-432E-9C64-FF75CAEBC244}" type="doc">
      <dgm:prSet loTypeId="urn:microsoft.com/office/officeart/2005/8/layout/cycle1" loCatId="cycle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206BD243-B922-464C-82CA-9B5D6E1EDC7B}">
      <dgm:prSet phldrT="[Текст]" custT="1"/>
      <dgm:spPr/>
      <dgm:t>
        <a:bodyPr/>
        <a:lstStyle/>
        <a:p>
          <a:r>
            <a:rPr lang="uk-UA" sz="1000" b="1" dirty="0" smtClean="0"/>
            <a:t>артерії</a:t>
          </a:r>
          <a:endParaRPr lang="ru-RU" sz="1000" b="1" dirty="0"/>
        </a:p>
      </dgm:t>
    </dgm:pt>
    <dgm:pt modelId="{FD0700FF-1811-4380-A87F-FA5D02D1A375}" type="parTrans" cxnId="{5CF0ECF1-D087-4669-91AB-73F51DA72552}">
      <dgm:prSet/>
      <dgm:spPr/>
      <dgm:t>
        <a:bodyPr/>
        <a:lstStyle/>
        <a:p>
          <a:endParaRPr lang="ru-RU"/>
        </a:p>
      </dgm:t>
    </dgm:pt>
    <dgm:pt modelId="{FF57204B-3033-4648-817A-C9A63D438C58}" type="sibTrans" cxnId="{5CF0ECF1-D087-4669-91AB-73F51DA72552}">
      <dgm:prSet/>
      <dgm:spPr/>
      <dgm:t>
        <a:bodyPr/>
        <a:lstStyle/>
        <a:p>
          <a:endParaRPr lang="ru-RU"/>
        </a:p>
      </dgm:t>
    </dgm:pt>
    <dgm:pt modelId="{A072A3D5-AA57-414F-BA6B-B9ABA92018CC}">
      <dgm:prSet phldrT="[Текст]" custT="1"/>
      <dgm:spPr/>
      <dgm:t>
        <a:bodyPr/>
        <a:lstStyle/>
        <a:p>
          <a:r>
            <a:rPr lang="uk-UA" sz="1000" b="1" dirty="0" smtClean="0"/>
            <a:t>Капіляри</a:t>
          </a:r>
          <a:endParaRPr lang="ru-RU" sz="1000" b="1" dirty="0"/>
        </a:p>
      </dgm:t>
    </dgm:pt>
    <dgm:pt modelId="{235C2F30-8B71-46F5-B4A1-36AB738FC470}" type="parTrans" cxnId="{C220E570-CA03-4BE1-B919-FE57A342CC8B}">
      <dgm:prSet/>
      <dgm:spPr/>
      <dgm:t>
        <a:bodyPr/>
        <a:lstStyle/>
        <a:p>
          <a:endParaRPr lang="ru-RU"/>
        </a:p>
      </dgm:t>
    </dgm:pt>
    <dgm:pt modelId="{4D99ED23-FE8C-4BD0-9DDB-BCABB62BE0F5}" type="sibTrans" cxnId="{C220E570-CA03-4BE1-B919-FE57A342CC8B}">
      <dgm:prSet/>
      <dgm:spPr/>
      <dgm:t>
        <a:bodyPr/>
        <a:lstStyle/>
        <a:p>
          <a:endParaRPr lang="ru-RU"/>
        </a:p>
      </dgm:t>
    </dgm:pt>
    <dgm:pt modelId="{240F19B3-5A53-40B2-9CE7-77FCEFF86619}">
      <dgm:prSet phldrT="[Текст]" custT="1"/>
      <dgm:spPr/>
      <dgm:t>
        <a:bodyPr/>
        <a:lstStyle/>
        <a:p>
          <a:r>
            <a:rPr lang="uk-UA" sz="1000" b="1" dirty="0" smtClean="0"/>
            <a:t>вени</a:t>
          </a:r>
          <a:endParaRPr lang="ru-RU" sz="1000" b="1" dirty="0"/>
        </a:p>
      </dgm:t>
    </dgm:pt>
    <dgm:pt modelId="{CFCCAF34-80DC-4AAF-8DB6-4D84909D911F}" type="parTrans" cxnId="{F7122818-EA0D-4DED-9D24-66DD93C32C27}">
      <dgm:prSet/>
      <dgm:spPr/>
      <dgm:t>
        <a:bodyPr/>
        <a:lstStyle/>
        <a:p>
          <a:endParaRPr lang="ru-RU"/>
        </a:p>
      </dgm:t>
    </dgm:pt>
    <dgm:pt modelId="{8CBD45AF-9CC5-4684-80C9-527B699AEDE7}" type="sibTrans" cxnId="{F7122818-EA0D-4DED-9D24-66DD93C32C27}">
      <dgm:prSet/>
      <dgm:spPr/>
      <dgm:t>
        <a:bodyPr/>
        <a:lstStyle/>
        <a:p>
          <a:endParaRPr lang="ru-RU"/>
        </a:p>
      </dgm:t>
    </dgm:pt>
    <dgm:pt modelId="{9DA88B9C-72DA-4181-855C-869046060A8B}">
      <dgm:prSet phldrT="[Текст]" custT="1"/>
      <dgm:spPr/>
      <dgm:t>
        <a:bodyPr/>
        <a:lstStyle/>
        <a:p>
          <a:r>
            <a:rPr lang="uk-UA" sz="1000" b="1" dirty="0" smtClean="0"/>
            <a:t>серце</a:t>
          </a:r>
          <a:endParaRPr lang="ru-RU" sz="1000" b="1" dirty="0"/>
        </a:p>
      </dgm:t>
    </dgm:pt>
    <dgm:pt modelId="{7B57E50B-776E-40A2-A9E9-21ABA95CB7B6}" type="parTrans" cxnId="{F5861FAB-1FE7-4C15-8B2F-773A4E552970}">
      <dgm:prSet/>
      <dgm:spPr/>
      <dgm:t>
        <a:bodyPr/>
        <a:lstStyle/>
        <a:p>
          <a:endParaRPr lang="ru-RU"/>
        </a:p>
      </dgm:t>
    </dgm:pt>
    <dgm:pt modelId="{3E8B70B2-CA5A-4804-B6AB-43CDC5835BB7}" type="sibTrans" cxnId="{F5861FAB-1FE7-4C15-8B2F-773A4E552970}">
      <dgm:prSet/>
      <dgm:spPr/>
      <dgm:t>
        <a:bodyPr/>
        <a:lstStyle/>
        <a:p>
          <a:endParaRPr lang="ru-RU"/>
        </a:p>
      </dgm:t>
    </dgm:pt>
    <dgm:pt modelId="{52A56D3E-5DE9-4CF6-A677-3AA3E741FDEF}" type="pres">
      <dgm:prSet presAssocID="{769FEA68-D4EC-432E-9C64-FF75CAEBC2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83785F-CFA8-44C9-844D-D32B39E7DD96}" type="pres">
      <dgm:prSet presAssocID="{206BD243-B922-464C-82CA-9B5D6E1EDC7B}" presName="dummy" presStyleCnt="0"/>
      <dgm:spPr/>
    </dgm:pt>
    <dgm:pt modelId="{3F706F76-0295-48FE-B772-7A60BFBAA742}" type="pres">
      <dgm:prSet presAssocID="{206BD243-B922-464C-82CA-9B5D6E1EDC7B}" presName="node" presStyleLbl="revTx" presStyleIdx="0" presStyleCnt="4" custScaleX="252156" custRadScaleRad="154126" custRadScaleInc="53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21B2A-206B-4320-B639-0305394B77D9}" type="pres">
      <dgm:prSet presAssocID="{FF57204B-3033-4648-817A-C9A63D438C58}" presName="sibTrans" presStyleLbl="node1" presStyleIdx="0" presStyleCnt="4"/>
      <dgm:spPr/>
      <dgm:t>
        <a:bodyPr/>
        <a:lstStyle/>
        <a:p>
          <a:endParaRPr lang="ru-RU"/>
        </a:p>
      </dgm:t>
    </dgm:pt>
    <dgm:pt modelId="{25A5F3FC-513B-4E0F-8D95-8C95F089384B}" type="pres">
      <dgm:prSet presAssocID="{A072A3D5-AA57-414F-BA6B-B9ABA92018CC}" presName="dummy" presStyleCnt="0"/>
      <dgm:spPr/>
    </dgm:pt>
    <dgm:pt modelId="{B270A09A-89D1-4B7A-ADCF-95DBBBB85421}" type="pres">
      <dgm:prSet presAssocID="{A072A3D5-AA57-414F-BA6B-B9ABA92018CC}" presName="node" presStyleLbl="revTx" presStyleIdx="1" presStyleCnt="4" custScaleX="196773" custRadScaleRad="166989" custRadScaleInc="-64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7A960-FA70-4275-89D4-45B72606AF0A}" type="pres">
      <dgm:prSet presAssocID="{4D99ED23-FE8C-4BD0-9DDB-BCABB62BE0F5}" presName="sibTrans" presStyleLbl="node1" presStyleIdx="1" presStyleCnt="4"/>
      <dgm:spPr/>
      <dgm:t>
        <a:bodyPr/>
        <a:lstStyle/>
        <a:p>
          <a:endParaRPr lang="ru-RU"/>
        </a:p>
      </dgm:t>
    </dgm:pt>
    <dgm:pt modelId="{7CDA25B8-CA49-473C-BD1C-0FA9FCA47D6B}" type="pres">
      <dgm:prSet presAssocID="{240F19B3-5A53-40B2-9CE7-77FCEFF86619}" presName="dummy" presStyleCnt="0"/>
      <dgm:spPr/>
    </dgm:pt>
    <dgm:pt modelId="{52E8DA84-798B-416F-A9B2-31E646D8E08C}" type="pres">
      <dgm:prSet presAssocID="{240F19B3-5A53-40B2-9CE7-77FCEFF86619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49087-58ED-4564-8A59-4D1D20E1D046}" type="pres">
      <dgm:prSet presAssocID="{8CBD45AF-9CC5-4684-80C9-527B699AEDE7}" presName="sibTrans" presStyleLbl="node1" presStyleIdx="2" presStyleCnt="4"/>
      <dgm:spPr/>
      <dgm:t>
        <a:bodyPr/>
        <a:lstStyle/>
        <a:p>
          <a:endParaRPr lang="ru-RU"/>
        </a:p>
      </dgm:t>
    </dgm:pt>
    <dgm:pt modelId="{088196E9-8254-4269-B734-B64C047BCC82}" type="pres">
      <dgm:prSet presAssocID="{9DA88B9C-72DA-4181-855C-869046060A8B}" presName="dummy" presStyleCnt="0"/>
      <dgm:spPr/>
    </dgm:pt>
    <dgm:pt modelId="{509D474D-5923-46B5-8D08-B799FFCA7C99}" type="pres">
      <dgm:prSet presAssocID="{9DA88B9C-72DA-4181-855C-869046060A8B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0BC76-976C-4C14-9A03-88177140519B}" type="pres">
      <dgm:prSet presAssocID="{3E8B70B2-CA5A-4804-B6AB-43CDC5835BB7}" presName="sibTrans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AD834289-32F2-4914-B653-0509034BAAB4}" type="presOf" srcId="{4D99ED23-FE8C-4BD0-9DDB-BCABB62BE0F5}" destId="{D207A960-FA70-4275-89D4-45B72606AF0A}" srcOrd="0" destOrd="0" presId="urn:microsoft.com/office/officeart/2005/8/layout/cycle1"/>
    <dgm:cxn modelId="{2B9D6CC9-B5BC-4AB7-9449-387F2796B439}" type="presOf" srcId="{769FEA68-D4EC-432E-9C64-FF75CAEBC244}" destId="{52A56D3E-5DE9-4CF6-A677-3AA3E741FDEF}" srcOrd="0" destOrd="0" presId="urn:microsoft.com/office/officeart/2005/8/layout/cycle1"/>
    <dgm:cxn modelId="{BCE3D2FE-CCD5-495F-B6FF-57EBBAB58AA3}" type="presOf" srcId="{8CBD45AF-9CC5-4684-80C9-527B699AEDE7}" destId="{98149087-58ED-4564-8A59-4D1D20E1D046}" srcOrd="0" destOrd="0" presId="urn:microsoft.com/office/officeart/2005/8/layout/cycle1"/>
    <dgm:cxn modelId="{484712D5-A593-452A-ACFA-BAEE4CB5BC6F}" type="presOf" srcId="{A072A3D5-AA57-414F-BA6B-B9ABA92018CC}" destId="{B270A09A-89D1-4B7A-ADCF-95DBBBB85421}" srcOrd="0" destOrd="0" presId="urn:microsoft.com/office/officeart/2005/8/layout/cycle1"/>
    <dgm:cxn modelId="{7BE31E96-317D-4F9C-B4BB-A5D38A8E9BD9}" type="presOf" srcId="{240F19B3-5A53-40B2-9CE7-77FCEFF86619}" destId="{52E8DA84-798B-416F-A9B2-31E646D8E08C}" srcOrd="0" destOrd="0" presId="urn:microsoft.com/office/officeart/2005/8/layout/cycle1"/>
    <dgm:cxn modelId="{F5861FAB-1FE7-4C15-8B2F-773A4E552970}" srcId="{769FEA68-D4EC-432E-9C64-FF75CAEBC244}" destId="{9DA88B9C-72DA-4181-855C-869046060A8B}" srcOrd="3" destOrd="0" parTransId="{7B57E50B-776E-40A2-A9E9-21ABA95CB7B6}" sibTransId="{3E8B70B2-CA5A-4804-B6AB-43CDC5835BB7}"/>
    <dgm:cxn modelId="{F7122818-EA0D-4DED-9D24-66DD93C32C27}" srcId="{769FEA68-D4EC-432E-9C64-FF75CAEBC244}" destId="{240F19B3-5A53-40B2-9CE7-77FCEFF86619}" srcOrd="2" destOrd="0" parTransId="{CFCCAF34-80DC-4AAF-8DB6-4D84909D911F}" sibTransId="{8CBD45AF-9CC5-4684-80C9-527B699AEDE7}"/>
    <dgm:cxn modelId="{8010C655-FA00-4F0F-80A4-87B79FF7EBE9}" type="presOf" srcId="{FF57204B-3033-4648-817A-C9A63D438C58}" destId="{E9121B2A-206B-4320-B639-0305394B77D9}" srcOrd="0" destOrd="0" presId="urn:microsoft.com/office/officeart/2005/8/layout/cycle1"/>
    <dgm:cxn modelId="{6514D83F-E9C4-4702-A249-95CEC4874557}" type="presOf" srcId="{9DA88B9C-72DA-4181-855C-869046060A8B}" destId="{509D474D-5923-46B5-8D08-B799FFCA7C99}" srcOrd="0" destOrd="0" presId="urn:microsoft.com/office/officeart/2005/8/layout/cycle1"/>
    <dgm:cxn modelId="{B8A8C6BD-D55D-4E7B-8A96-6E2D55896EF8}" type="presOf" srcId="{206BD243-B922-464C-82CA-9B5D6E1EDC7B}" destId="{3F706F76-0295-48FE-B772-7A60BFBAA742}" srcOrd="0" destOrd="0" presId="urn:microsoft.com/office/officeart/2005/8/layout/cycle1"/>
    <dgm:cxn modelId="{3D6C6CD6-0B14-4467-A308-3697B51DDFC2}" type="presOf" srcId="{3E8B70B2-CA5A-4804-B6AB-43CDC5835BB7}" destId="{0990BC76-976C-4C14-9A03-88177140519B}" srcOrd="0" destOrd="0" presId="urn:microsoft.com/office/officeart/2005/8/layout/cycle1"/>
    <dgm:cxn modelId="{C220E570-CA03-4BE1-B919-FE57A342CC8B}" srcId="{769FEA68-D4EC-432E-9C64-FF75CAEBC244}" destId="{A072A3D5-AA57-414F-BA6B-B9ABA92018CC}" srcOrd="1" destOrd="0" parTransId="{235C2F30-8B71-46F5-B4A1-36AB738FC470}" sibTransId="{4D99ED23-FE8C-4BD0-9DDB-BCABB62BE0F5}"/>
    <dgm:cxn modelId="{5CF0ECF1-D087-4669-91AB-73F51DA72552}" srcId="{769FEA68-D4EC-432E-9C64-FF75CAEBC244}" destId="{206BD243-B922-464C-82CA-9B5D6E1EDC7B}" srcOrd="0" destOrd="0" parTransId="{FD0700FF-1811-4380-A87F-FA5D02D1A375}" sibTransId="{FF57204B-3033-4648-817A-C9A63D438C58}"/>
    <dgm:cxn modelId="{FDD1594F-C863-441D-94E1-94901DE93239}" type="presParOf" srcId="{52A56D3E-5DE9-4CF6-A677-3AA3E741FDEF}" destId="{A383785F-CFA8-44C9-844D-D32B39E7DD96}" srcOrd="0" destOrd="0" presId="urn:microsoft.com/office/officeart/2005/8/layout/cycle1"/>
    <dgm:cxn modelId="{FCEA94CF-F3C2-428A-8E2D-8EC7A6C907AE}" type="presParOf" srcId="{52A56D3E-5DE9-4CF6-A677-3AA3E741FDEF}" destId="{3F706F76-0295-48FE-B772-7A60BFBAA742}" srcOrd="1" destOrd="0" presId="urn:microsoft.com/office/officeart/2005/8/layout/cycle1"/>
    <dgm:cxn modelId="{E01A69CD-641C-41E1-BE91-E3C5CC97EBC1}" type="presParOf" srcId="{52A56D3E-5DE9-4CF6-A677-3AA3E741FDEF}" destId="{E9121B2A-206B-4320-B639-0305394B77D9}" srcOrd="2" destOrd="0" presId="urn:microsoft.com/office/officeart/2005/8/layout/cycle1"/>
    <dgm:cxn modelId="{26847566-D442-4FDC-9AE5-C4794C2170BF}" type="presParOf" srcId="{52A56D3E-5DE9-4CF6-A677-3AA3E741FDEF}" destId="{25A5F3FC-513B-4E0F-8D95-8C95F089384B}" srcOrd="3" destOrd="0" presId="urn:microsoft.com/office/officeart/2005/8/layout/cycle1"/>
    <dgm:cxn modelId="{8A4C8FE1-E883-4BD4-9867-739F65160C3B}" type="presParOf" srcId="{52A56D3E-5DE9-4CF6-A677-3AA3E741FDEF}" destId="{B270A09A-89D1-4B7A-ADCF-95DBBBB85421}" srcOrd="4" destOrd="0" presId="urn:microsoft.com/office/officeart/2005/8/layout/cycle1"/>
    <dgm:cxn modelId="{DE73258E-B64C-4369-8E5E-EFEB5E7FBF9D}" type="presParOf" srcId="{52A56D3E-5DE9-4CF6-A677-3AA3E741FDEF}" destId="{D207A960-FA70-4275-89D4-45B72606AF0A}" srcOrd="5" destOrd="0" presId="urn:microsoft.com/office/officeart/2005/8/layout/cycle1"/>
    <dgm:cxn modelId="{703EF997-7AF9-4F6B-84C8-73CBF8487C1E}" type="presParOf" srcId="{52A56D3E-5DE9-4CF6-A677-3AA3E741FDEF}" destId="{7CDA25B8-CA49-473C-BD1C-0FA9FCA47D6B}" srcOrd="6" destOrd="0" presId="urn:microsoft.com/office/officeart/2005/8/layout/cycle1"/>
    <dgm:cxn modelId="{667E75F2-DF62-451B-8F99-A2FFAD94A2D8}" type="presParOf" srcId="{52A56D3E-5DE9-4CF6-A677-3AA3E741FDEF}" destId="{52E8DA84-798B-416F-A9B2-31E646D8E08C}" srcOrd="7" destOrd="0" presId="urn:microsoft.com/office/officeart/2005/8/layout/cycle1"/>
    <dgm:cxn modelId="{ED732211-2E1F-4FB1-A0E2-502889BC71D8}" type="presParOf" srcId="{52A56D3E-5DE9-4CF6-A677-3AA3E741FDEF}" destId="{98149087-58ED-4564-8A59-4D1D20E1D046}" srcOrd="8" destOrd="0" presId="urn:microsoft.com/office/officeart/2005/8/layout/cycle1"/>
    <dgm:cxn modelId="{A20960D5-4576-42E5-89BE-19ACAF49F503}" type="presParOf" srcId="{52A56D3E-5DE9-4CF6-A677-3AA3E741FDEF}" destId="{088196E9-8254-4269-B734-B64C047BCC82}" srcOrd="9" destOrd="0" presId="urn:microsoft.com/office/officeart/2005/8/layout/cycle1"/>
    <dgm:cxn modelId="{057EC0B2-4B50-4719-9D78-C4E5AC0C315E}" type="presParOf" srcId="{52A56D3E-5DE9-4CF6-A677-3AA3E741FDEF}" destId="{509D474D-5923-46B5-8D08-B799FFCA7C99}" srcOrd="10" destOrd="0" presId="urn:microsoft.com/office/officeart/2005/8/layout/cycle1"/>
    <dgm:cxn modelId="{EAE1C671-9E0D-436E-BA88-9C7FB567ED2E}" type="presParOf" srcId="{52A56D3E-5DE9-4CF6-A677-3AA3E741FDEF}" destId="{0990BC76-976C-4C14-9A03-88177140519B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06F76-0295-48FE-B772-7A60BFBAA742}">
      <dsp:nvSpPr>
        <dsp:cNvPr id="0" name=""/>
        <dsp:cNvSpPr/>
      </dsp:nvSpPr>
      <dsp:spPr>
        <a:xfrm>
          <a:off x="700605" y="6512"/>
          <a:ext cx="883570" cy="35040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/>
            <a:t>артерії</a:t>
          </a:r>
          <a:endParaRPr lang="ru-RU" sz="1000" b="1" kern="1200" dirty="0"/>
        </a:p>
      </dsp:txBody>
      <dsp:txXfrm>
        <a:off x="700605" y="6512"/>
        <a:ext cx="883570" cy="350406"/>
      </dsp:txXfrm>
    </dsp:sp>
    <dsp:sp modelId="{E9121B2A-206B-4320-B639-0305394B77D9}">
      <dsp:nvSpPr>
        <dsp:cNvPr id="0" name=""/>
        <dsp:cNvSpPr/>
      </dsp:nvSpPr>
      <dsp:spPr>
        <a:xfrm>
          <a:off x="386179" y="112276"/>
          <a:ext cx="990264" cy="990264"/>
        </a:xfrm>
        <a:prstGeom prst="circularArrow">
          <a:avLst>
            <a:gd name="adj1" fmla="val 6900"/>
            <a:gd name="adj2" fmla="val 465196"/>
            <a:gd name="adj3" fmla="val 21261318"/>
            <a:gd name="adj4" fmla="val 19409947"/>
            <a:gd name="adj5" fmla="val 805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70A09A-89D1-4B7A-ADCF-95DBBBB85421}">
      <dsp:nvSpPr>
        <dsp:cNvPr id="0" name=""/>
        <dsp:cNvSpPr/>
      </dsp:nvSpPr>
      <dsp:spPr>
        <a:xfrm>
          <a:off x="894671" y="622902"/>
          <a:ext cx="689504" cy="35040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/>
            <a:t>Капіляри</a:t>
          </a:r>
          <a:endParaRPr lang="ru-RU" sz="1000" b="1" kern="1200" dirty="0"/>
        </a:p>
      </dsp:txBody>
      <dsp:txXfrm>
        <a:off x="894671" y="622902"/>
        <a:ext cx="689504" cy="350406"/>
      </dsp:txXfrm>
    </dsp:sp>
    <dsp:sp modelId="{D207A960-FA70-4275-89D4-45B72606AF0A}">
      <dsp:nvSpPr>
        <dsp:cNvPr id="0" name=""/>
        <dsp:cNvSpPr/>
      </dsp:nvSpPr>
      <dsp:spPr>
        <a:xfrm>
          <a:off x="371986" y="129379"/>
          <a:ext cx="990264" cy="990264"/>
        </a:xfrm>
        <a:prstGeom prst="circularArrow">
          <a:avLst>
            <a:gd name="adj1" fmla="val 6900"/>
            <a:gd name="adj2" fmla="val 465196"/>
            <a:gd name="adj3" fmla="val 7902453"/>
            <a:gd name="adj4" fmla="val 3355364"/>
            <a:gd name="adj5" fmla="val 805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E8DA84-798B-416F-A9B2-31E646D8E08C}">
      <dsp:nvSpPr>
        <dsp:cNvPr id="0" name=""/>
        <dsp:cNvSpPr/>
      </dsp:nvSpPr>
      <dsp:spPr>
        <a:xfrm>
          <a:off x="196686" y="617907"/>
          <a:ext cx="350406" cy="35040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/>
            <a:t>вени</a:t>
          </a:r>
          <a:endParaRPr lang="ru-RU" sz="1000" b="1" kern="1200" dirty="0"/>
        </a:p>
      </dsp:txBody>
      <dsp:txXfrm>
        <a:off x="196686" y="617907"/>
        <a:ext cx="350406" cy="350406"/>
      </dsp:txXfrm>
    </dsp:sp>
    <dsp:sp modelId="{98149087-58ED-4564-8A59-4D1D20E1D046}">
      <dsp:nvSpPr>
        <dsp:cNvPr id="0" name=""/>
        <dsp:cNvSpPr/>
      </dsp:nvSpPr>
      <dsp:spPr>
        <a:xfrm>
          <a:off x="174525" y="209"/>
          <a:ext cx="990264" cy="990264"/>
        </a:xfrm>
        <a:prstGeom prst="circularArrow">
          <a:avLst>
            <a:gd name="adj1" fmla="val 6900"/>
            <a:gd name="adj2" fmla="val 465196"/>
            <a:gd name="adj3" fmla="val 11350072"/>
            <a:gd name="adj4" fmla="val 9784732"/>
            <a:gd name="adj5" fmla="val 805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9D474D-5923-46B5-8D08-B799FFCA7C99}">
      <dsp:nvSpPr>
        <dsp:cNvPr id="0" name=""/>
        <dsp:cNvSpPr/>
      </dsp:nvSpPr>
      <dsp:spPr>
        <a:xfrm>
          <a:off x="196686" y="22369"/>
          <a:ext cx="350406" cy="35040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/>
            <a:t>серце</a:t>
          </a:r>
          <a:endParaRPr lang="ru-RU" sz="1000" b="1" kern="1200" dirty="0"/>
        </a:p>
      </dsp:txBody>
      <dsp:txXfrm>
        <a:off x="196686" y="22369"/>
        <a:ext cx="350406" cy="350406"/>
      </dsp:txXfrm>
    </dsp:sp>
    <dsp:sp modelId="{0990BC76-976C-4C14-9A03-88177140519B}">
      <dsp:nvSpPr>
        <dsp:cNvPr id="0" name=""/>
        <dsp:cNvSpPr/>
      </dsp:nvSpPr>
      <dsp:spPr>
        <a:xfrm>
          <a:off x="332039" y="-88203"/>
          <a:ext cx="990264" cy="990264"/>
        </a:xfrm>
        <a:prstGeom prst="circularArrow">
          <a:avLst>
            <a:gd name="adj1" fmla="val 6900"/>
            <a:gd name="adj2" fmla="val 465196"/>
            <a:gd name="adj3" fmla="val 16816966"/>
            <a:gd name="adj4" fmla="val 13698599"/>
            <a:gd name="adj5" fmla="val 805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F2F-17C0-46CE-AC9E-401D55832E6C}" type="datetimeFigureOut">
              <a:rPr lang="ru-RU" smtClean="0"/>
              <a:t>09.10.2016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B87C6-2138-4B7C-A129-235B818D1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0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B87C6-2138-4B7C-A129-235B818D1B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3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17" y="2947638"/>
            <a:ext cx="1149878" cy="913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номер розділу">
            <a:hlinkClick r:id="rId4" action="ppaction://hlinksldjump"/>
          </p:cNvPr>
          <p:cNvSpPr/>
          <p:nvPr/>
        </p:nvSpPr>
        <p:spPr>
          <a:xfrm>
            <a:off x="2095480" y="3574889"/>
            <a:ext cx="571504" cy="57150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1</a:t>
            </a:r>
            <a:endParaRPr lang="ru-RU" sz="2000" dirty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928442" y="620688"/>
            <a:ext cx="6929486" cy="129614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Будова та функції кровоносних судин. Рух крові по замкненій системі кровоносних судин.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071538" y="2357430"/>
            <a:ext cx="7572428" cy="571504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Розглянемо такі питання: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hlinkClick r:id="rId4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hlinkClick r:id="rId5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210" y="1357298"/>
            <a:ext cx="1047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Біологія</a:t>
            </a:r>
          </a:p>
          <a:p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клас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4218259"/>
            <a:ext cx="936103" cy="778934"/>
          </a:xfrm>
          <a:prstGeom prst="round2DiagRect">
            <a:avLst>
              <a:gd name="adj1" fmla="val 3666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номер розділу">
            <a:hlinkClick r:id="rId5" action="ppaction://hlinksldjump"/>
          </p:cNvPr>
          <p:cNvSpPr/>
          <p:nvPr/>
        </p:nvSpPr>
        <p:spPr>
          <a:xfrm>
            <a:off x="3738554" y="4714884"/>
            <a:ext cx="571504" cy="57150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2</a:t>
            </a:r>
            <a:endParaRPr lang="ru-RU" sz="2000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5" y="4968580"/>
            <a:ext cx="905575" cy="1032186"/>
          </a:xfrm>
          <a:prstGeom prst="round2DiagRect">
            <a:avLst>
              <a:gd name="adj1" fmla="val 3666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номер розділу">
            <a:hlinkClick r:id="rId8" action="ppaction://hlinksldjump"/>
          </p:cNvPr>
          <p:cNvSpPr/>
          <p:nvPr/>
        </p:nvSpPr>
        <p:spPr>
          <a:xfrm>
            <a:off x="2095480" y="5643578"/>
            <a:ext cx="571504" cy="57150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16" name="текст підказки"/>
          <p:cNvSpPr txBox="1">
            <a:spLocks/>
          </p:cNvSpPr>
          <p:nvPr/>
        </p:nvSpPr>
        <p:spPr>
          <a:xfrm>
            <a:off x="3110145" y="3071810"/>
            <a:ext cx="535785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Чому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людини та вищих тварин існують два кола кровообігу?</a:t>
            </a: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текст підказки"/>
          <p:cNvSpPr txBox="1">
            <a:spLocks/>
          </p:cNvSpPr>
          <p:nvPr/>
        </p:nvSpPr>
        <p:spPr>
          <a:xfrm>
            <a:off x="4214810" y="4000504"/>
            <a:ext cx="4429156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бувають кровоносні судини та яка їхня будова?</a:t>
            </a:r>
            <a:r>
              <a:rPr kumimoji="0" lang="uk-U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8" name="текст підказки"/>
          <p:cNvSpPr txBox="1">
            <a:spLocks/>
          </p:cNvSpPr>
          <p:nvPr/>
        </p:nvSpPr>
        <p:spPr>
          <a:xfrm>
            <a:off x="2857488" y="5500702"/>
            <a:ext cx="5357850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Що таке велике і мале коло кровообігу?</a:t>
            </a: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3.3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000240"/>
            <a:ext cx="57150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642910" y="2071678"/>
            <a:ext cx="500066" cy="500066"/>
          </a:xfrm>
          <a:prstGeom prst="rect">
            <a:avLst/>
          </a:prstGeom>
        </p:spPr>
      </p:pic>
      <p:sp>
        <p:nvSpPr>
          <p:cNvPr id="8" name="Текст питання"/>
          <p:cNvSpPr txBox="1">
            <a:spLocks/>
          </p:cNvSpPr>
          <p:nvPr/>
        </p:nvSpPr>
        <p:spPr>
          <a:xfrm>
            <a:off x="1214414" y="357166"/>
            <a:ext cx="757242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Застосуйте отримані знання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підказки"/>
          <p:cNvSpPr txBox="1">
            <a:spLocks/>
          </p:cNvSpPr>
          <p:nvPr/>
        </p:nvSpPr>
        <p:spPr>
          <a:xfrm>
            <a:off x="1979712" y="1139293"/>
            <a:ext cx="5357850" cy="1143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підказки"/>
          <p:cNvSpPr txBox="1">
            <a:spLocks/>
          </p:cNvSpPr>
          <p:nvPr/>
        </p:nvSpPr>
        <p:spPr>
          <a:xfrm>
            <a:off x="2123728" y="5572140"/>
            <a:ext cx="4824536" cy="1143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Відповідь:1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 – В; 2 – Г; 3 – А; 4 – Д; 5 – Б.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b="1" baseline="0" dirty="0" smtClean="0">
                <a:solidFill>
                  <a:schemeClr val="accent3">
                    <a:lumMod val="50000"/>
                  </a:schemeClr>
                </a:solidFill>
              </a:rPr>
              <a:t>( ПУЛЬС )</a:t>
            </a: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8317" y="824195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Установіть відповідність та розшифруйте слово – назву періодичних коливань стінок артерій, зумовлених скороченням серця.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84315"/>
              </p:ext>
            </p:extLst>
          </p:nvPr>
        </p:nvGraphicFramePr>
        <p:xfrm>
          <a:off x="1371528" y="1709231"/>
          <a:ext cx="7098013" cy="3822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329"/>
                <a:gridCol w="3186076"/>
                <a:gridCol w="598405"/>
                <a:gridCol w="2168451"/>
                <a:gridCol w="670752"/>
              </a:tblGrid>
              <a:tr h="360587">
                <a:tc>
                  <a:txBody>
                    <a:bodyPr/>
                    <a:lstStyle/>
                    <a:p>
                      <a:r>
                        <a:rPr lang="uk-UA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Визначення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Поняття, термін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383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найдрібніші кровоносні судини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артерії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Л</a:t>
                      </a:r>
                      <a:endParaRPr lang="ru-RU" b="1" dirty="0"/>
                    </a:p>
                  </a:txBody>
                  <a:tcPr/>
                </a:tc>
              </a:tr>
              <a:tr h="622383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найбільша артерія людини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легенева вена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С</a:t>
                      </a:r>
                      <a:endParaRPr lang="ru-RU" b="1" dirty="0"/>
                    </a:p>
                  </a:txBody>
                  <a:tcPr/>
                </a:tc>
              </a:tr>
              <a:tr h="7683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судини, по яких кров рухається від серця під</a:t>
                      </a:r>
                      <a:r>
                        <a:rPr lang="uk-UA" baseline="0" dirty="0" smtClean="0"/>
                        <a:t> великим тиском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капіляри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П</a:t>
                      </a:r>
                      <a:endParaRPr lang="ru-RU" b="1" dirty="0"/>
                    </a:p>
                  </a:txBody>
                  <a:tcPr/>
                </a:tc>
              </a:tr>
              <a:tr h="360587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Судини, по яких кров рухається до серця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аорта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У</a:t>
                      </a:r>
                      <a:endParaRPr lang="ru-RU" b="1" dirty="0"/>
                    </a:p>
                  </a:txBody>
                  <a:tcPr/>
                </a:tc>
              </a:tr>
              <a:tr h="360587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Судини, яка несе кров до лівого передсердя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Ь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3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розділу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1.1</a:t>
            </a:r>
            <a:endParaRPr lang="ru-RU" sz="2000" dirty="0"/>
          </a:p>
        </p:txBody>
      </p:sp>
      <p:sp>
        <p:nvSpPr>
          <p:cNvPr id="3" name="кнопка: назад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кнопка: далее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888796"/>
            <a:ext cx="1524138" cy="2309658"/>
          </a:xfrm>
          <a:prstGeom prst="rect">
            <a:avLst/>
          </a:prstGeom>
          <a:noFill/>
        </p:spPr>
      </p:pic>
      <p:sp>
        <p:nvSpPr>
          <p:cNvPr id="13" name="Текст питання"/>
          <p:cNvSpPr txBox="1">
            <a:spLocks/>
          </p:cNvSpPr>
          <p:nvPr/>
        </p:nvSpPr>
        <p:spPr>
          <a:xfrm>
            <a:off x="1214414" y="714356"/>
            <a:ext cx="7572428" cy="1785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Яку</a:t>
            </a: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загальну будову має система кровообігу людини?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кнопка">
            <a:hlinkClick r:id="" action="ppaction://noaction" highlightClick="1"/>
          </p:cNvPr>
          <p:cNvSpPr/>
          <p:nvPr/>
        </p:nvSpPr>
        <p:spPr>
          <a:xfrm>
            <a:off x="571472" y="2714620"/>
            <a:ext cx="571504" cy="57150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!</a:t>
            </a:r>
            <a:endParaRPr lang="uk-UA" sz="3200" dirty="0"/>
          </a:p>
        </p:txBody>
      </p:sp>
      <p:sp>
        <p:nvSpPr>
          <p:cNvPr id="15" name="Текст відповіді"/>
          <p:cNvSpPr txBox="1">
            <a:spLocks/>
          </p:cNvSpPr>
          <p:nvPr/>
        </p:nvSpPr>
        <p:spPr>
          <a:xfrm>
            <a:off x="1214414" y="4437112"/>
            <a:ext cx="7500990" cy="1811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Кров кровоносними судинами рухається в основному завдяки скороченням серця і м'язів судин</a:t>
            </a:r>
            <a:r>
              <a:rPr kumimoji="0" lang="uk-UA" sz="2000" b="1" i="1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І шлях її по організму такий:                                Як бачимо, виходить замкнене  коло.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Тобто система кровообігу – це             замкнена система.</a:t>
            </a:r>
            <a:r>
              <a:rPr kumimoji="0" lang="uk-UA" sz="3200" b="1" i="1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200" b="1" i="1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кнопка">
            <a:hlinkClick r:id="" action="ppaction://noaction" highlightClick="1"/>
          </p:cNvPr>
          <p:cNvSpPr/>
          <p:nvPr/>
        </p:nvSpPr>
        <p:spPr>
          <a:xfrm>
            <a:off x="571472" y="2000240"/>
            <a:ext cx="571504" cy="57150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*</a:t>
            </a:r>
            <a:endParaRPr lang="uk-UA" sz="3200" dirty="0"/>
          </a:p>
        </p:txBody>
      </p:sp>
      <p:sp>
        <p:nvSpPr>
          <p:cNvPr id="17" name="текст підказки"/>
          <p:cNvSpPr txBox="1">
            <a:spLocks/>
          </p:cNvSpPr>
          <p:nvPr/>
        </p:nvSpPr>
        <p:spPr>
          <a:xfrm>
            <a:off x="3071802" y="2000240"/>
            <a:ext cx="5357850" cy="219821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          Це велика розгалужена транспортна система, якою безперервно, протягом усього життя людини, кров розносить кисень, поживні речовини, гормони по організму, забираючи з клітин, тканин і органів відпрацьовані продукти обміну речовин. Завдяки чому здійснюється цей безперервний рух крові по судинах? </a:t>
            </a: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6719443"/>
              </p:ext>
            </p:extLst>
          </p:nvPr>
        </p:nvGraphicFramePr>
        <p:xfrm>
          <a:off x="2627784" y="5129472"/>
          <a:ext cx="1584176" cy="990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розділу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1.2</a:t>
            </a:r>
            <a:endParaRPr lang="ru-RU" sz="2000" dirty="0"/>
          </a:p>
        </p:txBody>
      </p:sp>
      <p:sp>
        <p:nvSpPr>
          <p:cNvPr id="3" name="кнопка: назад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кнопка: далее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827" y="2285992"/>
            <a:ext cx="2320012" cy="1431040"/>
          </a:xfrm>
          <a:prstGeom prst="rect">
            <a:avLst/>
          </a:prstGeom>
          <a:noFill/>
        </p:spPr>
      </p:pic>
      <p:sp>
        <p:nvSpPr>
          <p:cNvPr id="13" name="Текст питання"/>
          <p:cNvSpPr txBox="1">
            <a:spLocks/>
          </p:cNvSpPr>
          <p:nvPr/>
        </p:nvSpPr>
        <p:spPr>
          <a:xfrm>
            <a:off x="1214414" y="714356"/>
            <a:ext cx="7572428" cy="117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Чому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людини та вищих тварин існують два кола кровообігу?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кнопка">
            <a:hlinkClick r:id="" action="ppaction://noaction" highlightClick="1"/>
          </p:cNvPr>
          <p:cNvSpPr/>
          <p:nvPr/>
        </p:nvSpPr>
        <p:spPr>
          <a:xfrm>
            <a:off x="571472" y="2714620"/>
            <a:ext cx="571504" cy="57150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!</a:t>
            </a:r>
            <a:endParaRPr lang="uk-UA" sz="3200" dirty="0"/>
          </a:p>
        </p:txBody>
      </p:sp>
      <p:sp>
        <p:nvSpPr>
          <p:cNvPr id="15" name="Текст відповіді"/>
          <p:cNvSpPr txBox="1">
            <a:spLocks/>
          </p:cNvSpPr>
          <p:nvPr/>
        </p:nvSpPr>
        <p:spPr>
          <a:xfrm>
            <a:off x="1250133" y="4198454"/>
            <a:ext cx="7500990" cy="1811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1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Недоліком</a:t>
            </a:r>
            <a:r>
              <a:rPr kumimoji="0" lang="uk-UA" sz="3200" b="1" i="1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є те, що кров, яка проходить через капілярне русло у зябрах, тобто вже далеко від серця, має низький тиск. Це зменшує швидкість, з якою кисень потрапляє у клітини тіла, які дихають не дуже </a:t>
            </a:r>
            <a:r>
              <a:rPr kumimoji="0" lang="uk-UA" sz="3200" b="1" i="1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інтенсивно</a:t>
            </a:r>
            <a:r>
              <a:rPr kumimoji="0" lang="uk-UA" sz="3200" b="1" i="1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Через це і загальний обмін речовин у риб низький.</a:t>
            </a:r>
            <a:endParaRPr kumimoji="0" lang="uk-UA" sz="3200" b="1" i="1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кнопка">
            <a:hlinkClick r:id="" action="ppaction://noaction" highlightClick="1"/>
          </p:cNvPr>
          <p:cNvSpPr/>
          <p:nvPr/>
        </p:nvSpPr>
        <p:spPr>
          <a:xfrm>
            <a:off x="571472" y="2000240"/>
            <a:ext cx="571504" cy="57150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*</a:t>
            </a:r>
            <a:endParaRPr lang="uk-UA" sz="3200" dirty="0"/>
          </a:p>
        </p:txBody>
      </p:sp>
      <p:sp>
        <p:nvSpPr>
          <p:cNvPr id="17" name="текст підказки"/>
          <p:cNvSpPr txBox="1">
            <a:spLocks/>
          </p:cNvSpPr>
          <p:nvPr/>
        </p:nvSpPr>
        <p:spPr>
          <a:xfrm>
            <a:off x="3071802" y="1772816"/>
            <a:ext cx="5715040" cy="24256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          У нижчих хребетних тварин, наприклад риб, серце проштовхує кров артеріями до зябер. Тут вона збагачується киснем, а потім  до органів і систем. Повертається кров до серця венами. Таким чином, у риб є тільки одне коло кровообігу. Кров проходить через двокамерне серце один раз. Що є недоліком одного кола кровообігу?</a:t>
            </a: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2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розділу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1.3</a:t>
            </a:r>
            <a:endParaRPr lang="ru-RU" sz="2000" dirty="0"/>
          </a:p>
        </p:txBody>
      </p:sp>
      <p:sp>
        <p:nvSpPr>
          <p:cNvPr id="3" name="кнопка: назад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кнопка: далее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1"/>
          <a:stretch/>
        </p:blipFill>
        <p:spPr bwMode="auto">
          <a:xfrm>
            <a:off x="1411818" y="1222218"/>
            <a:ext cx="2396289" cy="3147675"/>
          </a:xfrm>
          <a:prstGeom prst="rect">
            <a:avLst/>
          </a:prstGeom>
          <a:noFill/>
        </p:spPr>
      </p:pic>
      <p:sp>
        <p:nvSpPr>
          <p:cNvPr id="13" name="Текст питання"/>
          <p:cNvSpPr txBox="1">
            <a:spLocks/>
          </p:cNvSpPr>
          <p:nvPr/>
        </p:nvSpPr>
        <p:spPr>
          <a:xfrm>
            <a:off x="1214414" y="392885"/>
            <a:ext cx="7572428" cy="8929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Чому</a:t>
            </a:r>
            <a:r>
              <a:rPr kumimoji="0" lang="uk-UA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людини два кола кровообігу?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кнопка">
            <a:hlinkClick r:id="" action="ppaction://noaction" highlightClick="1"/>
          </p:cNvPr>
          <p:cNvSpPr/>
          <p:nvPr/>
        </p:nvSpPr>
        <p:spPr>
          <a:xfrm>
            <a:off x="571472" y="2714620"/>
            <a:ext cx="571504" cy="57150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!</a:t>
            </a:r>
            <a:endParaRPr lang="uk-UA" sz="3200" dirty="0"/>
          </a:p>
        </p:txBody>
      </p:sp>
      <p:sp>
        <p:nvSpPr>
          <p:cNvPr id="15" name="Текст відповіді"/>
          <p:cNvSpPr txBox="1">
            <a:spLocks/>
          </p:cNvSpPr>
          <p:nvPr/>
        </p:nvSpPr>
        <p:spPr>
          <a:xfrm>
            <a:off x="1357290" y="4369893"/>
            <a:ext cx="7286676" cy="142876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1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Кров в організмі людини виконує транспортну функцію завдяки наявності двох кіл кровообігу, коли кров двічі проходить через серце. У перший раз накачується із серця в легені, вдруге повертається до серця, де через його скорочення кров'яний тиск зростає і певний </a:t>
            </a:r>
            <a:r>
              <a:rPr lang="uk-UA" sz="2000" b="1" i="1" dirty="0" err="1">
                <a:solidFill>
                  <a:schemeClr val="accent3">
                    <a:lumMod val="50000"/>
                  </a:schemeClr>
                </a:solidFill>
              </a:rPr>
              <a:t>й</a:t>
            </a:r>
            <a:r>
              <a:rPr kumimoji="0" lang="uk-UA" sz="2000" b="1" i="1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ого рівень тримається аж до капілярів.</a:t>
            </a:r>
            <a:r>
              <a:rPr kumimoji="0" lang="uk-UA" sz="3200" b="1" i="1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200" b="1" i="1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кнопка">
            <a:hlinkClick r:id="" action="ppaction://noaction" highlightClick="1"/>
          </p:cNvPr>
          <p:cNvSpPr/>
          <p:nvPr/>
        </p:nvSpPr>
        <p:spPr>
          <a:xfrm>
            <a:off x="571472" y="2000240"/>
            <a:ext cx="571504" cy="57150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*</a:t>
            </a:r>
            <a:endParaRPr lang="uk-UA" sz="3200" dirty="0"/>
          </a:p>
        </p:txBody>
      </p:sp>
      <p:sp>
        <p:nvSpPr>
          <p:cNvPr id="17" name="текст підказки"/>
          <p:cNvSpPr txBox="1">
            <a:spLocks/>
          </p:cNvSpPr>
          <p:nvPr/>
        </p:nvSpPr>
        <p:spPr>
          <a:xfrm>
            <a:off x="3808107" y="1369647"/>
            <a:ext cx="5179618" cy="18908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Що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будові кровоносної системи людини сприяє постачанню киснем і поживними речовинами клітин та підвищенню тиску у капілярах, швидкому обміну речовин?</a:t>
            </a: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2.1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000240"/>
            <a:ext cx="57150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642910" y="2071678"/>
            <a:ext cx="500066" cy="500066"/>
          </a:xfrm>
          <a:prstGeom prst="rect">
            <a:avLst/>
          </a:prstGeom>
        </p:spPr>
      </p:pic>
      <p:sp>
        <p:nvSpPr>
          <p:cNvPr id="8" name="Текст питання"/>
          <p:cNvSpPr txBox="1">
            <a:spLocks/>
          </p:cNvSpPr>
          <p:nvPr/>
        </p:nvSpPr>
        <p:spPr>
          <a:xfrm>
            <a:off x="1214414" y="357166"/>
            <a:ext cx="7572428" cy="64294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Які бувають кровоносні судини, та яка їхня функція?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підказки"/>
          <p:cNvSpPr txBox="1">
            <a:spLocks/>
          </p:cNvSpPr>
          <p:nvPr/>
        </p:nvSpPr>
        <p:spPr>
          <a:xfrm>
            <a:off x="3923928" y="678637"/>
            <a:ext cx="1224135" cy="5181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Артерії.</a:t>
            </a:r>
          </a:p>
        </p:txBody>
      </p:sp>
      <p:sp>
        <p:nvSpPr>
          <p:cNvPr id="11" name="текст підказки"/>
          <p:cNvSpPr txBox="1">
            <a:spLocks/>
          </p:cNvSpPr>
          <p:nvPr/>
        </p:nvSpPr>
        <p:spPr>
          <a:xfrm>
            <a:off x="1000100" y="2857496"/>
            <a:ext cx="7715304" cy="787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Стінки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артерій відрізняються від інших судин діаметром та товщиною. З чим пов'язана така будова?</a:t>
            </a: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Мария\Downloads\img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4" t="15015" r="33566" b="47074"/>
          <a:stretch/>
        </p:blipFill>
        <p:spPr bwMode="auto">
          <a:xfrm>
            <a:off x="1259632" y="1196752"/>
            <a:ext cx="3512745" cy="15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4944" y="1131971"/>
            <a:ext cx="1943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ендотелій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31463" y="1410073"/>
            <a:ext cx="18565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dirty="0"/>
              <a:t>м</a:t>
            </a:r>
            <a:r>
              <a:rPr lang="uk-UA" sz="1200" dirty="0" smtClean="0"/>
              <a:t>'язова оболонка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58945" y="1687072"/>
            <a:ext cx="14401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сполучнотканинна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0628" y="140897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Судини, якими кров від серця прямує до різних органів і тканин, незалежно від того, чи артеріальна вона, чи венозна.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4077072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Усі артерії мають спільну будову, зокрема товсту та еластичну стінку, що витримує великий тиск крові. Ступінь скорочення м'язів середнього шару регулює діаметр артерій і тим самим – рівень тиску крові. Еластичні волокна запобігають їхньому надмірному розтягненню.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000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2.2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000240"/>
            <a:ext cx="57150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642910" y="2071678"/>
            <a:ext cx="500066" cy="500066"/>
          </a:xfrm>
          <a:prstGeom prst="rect">
            <a:avLst/>
          </a:prstGeom>
        </p:spPr>
      </p:pic>
      <p:sp>
        <p:nvSpPr>
          <p:cNvPr id="8" name="Текст питання"/>
          <p:cNvSpPr txBox="1">
            <a:spLocks/>
          </p:cNvSpPr>
          <p:nvPr/>
        </p:nvSpPr>
        <p:spPr>
          <a:xfrm>
            <a:off x="1214414" y="357166"/>
            <a:ext cx="757242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Які бувають кровоносні судини?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підказки"/>
          <p:cNvSpPr txBox="1">
            <a:spLocks/>
          </p:cNvSpPr>
          <p:nvPr/>
        </p:nvSpPr>
        <p:spPr>
          <a:xfrm>
            <a:off x="3071802" y="1571612"/>
            <a:ext cx="5357850" cy="128588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       Судини, які несуть кров від органів і тканин до серця. Тиск крові у венах порівняно з артеріями менший, стінки вен тонші. Який існує механізм що пришвидшує потік крові по венах?</a:t>
            </a: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текст підказки"/>
          <p:cNvSpPr txBox="1">
            <a:spLocks/>
          </p:cNvSpPr>
          <p:nvPr/>
        </p:nvSpPr>
        <p:spPr>
          <a:xfrm>
            <a:off x="3533368" y="2857496"/>
            <a:ext cx="4651450" cy="185738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         У венах є кишенькові клапани. Вони вільно пропускають кров у бік серця і перешкоджають її руху в зворотному напрямку. Проштовхуванню крові, проти сили земного тяжіння, допомагають скелетні м'язи.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86457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Вени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Мария\Downloads\image019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91078"/>
            <a:ext cx="2376264" cy="15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я\Downloads\image06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69" t="27972" r="9546"/>
          <a:stretch/>
        </p:blipFill>
        <p:spPr bwMode="auto">
          <a:xfrm>
            <a:off x="5296277" y="4798337"/>
            <a:ext cx="1692998" cy="182851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я\Downloads\varikoz-pri-beremennosti-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9" r="10015" b="8007"/>
          <a:stretch/>
        </p:blipFill>
        <p:spPr bwMode="auto">
          <a:xfrm>
            <a:off x="1209501" y="1000108"/>
            <a:ext cx="1892945" cy="395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2155973" y="5373216"/>
            <a:ext cx="6878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907704" y="580526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43808" y="5136563"/>
            <a:ext cx="2268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Закриті клапани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729469" y="5635987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Відкриті клапани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2.3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000240"/>
            <a:ext cx="57150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642910" y="2071678"/>
            <a:ext cx="500066" cy="500066"/>
          </a:xfrm>
          <a:prstGeom prst="rect">
            <a:avLst/>
          </a:prstGeom>
        </p:spPr>
      </p:pic>
      <p:sp>
        <p:nvSpPr>
          <p:cNvPr id="8" name="Текст питання"/>
          <p:cNvSpPr txBox="1">
            <a:spLocks/>
          </p:cNvSpPr>
          <p:nvPr/>
        </p:nvSpPr>
        <p:spPr>
          <a:xfrm>
            <a:off x="1214414" y="357166"/>
            <a:ext cx="757242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Які бувають кровоносні судини?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підказки"/>
          <p:cNvSpPr txBox="1">
            <a:spLocks/>
          </p:cNvSpPr>
          <p:nvPr/>
        </p:nvSpPr>
        <p:spPr>
          <a:xfrm>
            <a:off x="2250126" y="1377205"/>
            <a:ext cx="5725738" cy="12471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Мікроскопічні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судини, які сполучають артерії з венами.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Тонкі стінки капілярів складаються лише з одного шару плоских клітин ендотелію.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noProof="0" dirty="0" smtClean="0">
                <a:solidFill>
                  <a:schemeClr val="accent3">
                    <a:lumMod val="50000"/>
                  </a:schemeClr>
                </a:solidFill>
              </a:rPr>
              <a:t>       Чому капіляри мають таку тонку структуру?</a:t>
            </a: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43608" y="3083507"/>
            <a:ext cx="7508438" cy="2613056"/>
            <a:chOff x="1043608" y="3083507"/>
            <a:chExt cx="7508438" cy="2613056"/>
          </a:xfrm>
        </p:grpSpPr>
        <p:sp>
          <p:nvSpPr>
            <p:cNvPr id="11" name="текст підказки"/>
            <p:cNvSpPr txBox="1">
              <a:spLocks/>
            </p:cNvSpPr>
            <p:nvPr/>
          </p:nvSpPr>
          <p:spPr>
            <a:xfrm>
              <a:off x="1043608" y="3083507"/>
              <a:ext cx="5328592" cy="2613056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uk-UA" sz="2000" dirty="0" smtClean="0">
                  <a:solidFill>
                    <a:schemeClr val="accent3">
                      <a:lumMod val="50000"/>
                    </a:schemeClr>
                  </a:solidFill>
                </a:rPr>
                <a:t>           Завдяки тонкій структурі стінок капілярів може відбуватись обмін речовин з тканинною рідиною, яка заповнює </a:t>
              </a:r>
              <a:r>
                <a:rPr lang="uk-UA" sz="2000" dirty="0">
                  <a:solidFill>
                    <a:schemeClr val="accent3">
                      <a:lumMod val="50000"/>
                    </a:schemeClr>
                  </a:solidFill>
                </a:rPr>
                <a:t>м</a:t>
              </a:r>
              <a:r>
                <a:rPr lang="uk-UA" sz="2000" dirty="0" smtClean="0">
                  <a:solidFill>
                    <a:schemeClr val="accent3">
                      <a:lumMod val="50000"/>
                    </a:schemeClr>
                  </a:solidFill>
                </a:rPr>
                <a:t>іжклітинні простори. Через стінки деяких капілярів можуть проходити навіть цілі клітини, наприклад певні типи лейкоцитів.</a:t>
              </a:r>
              <a:endParaRPr kumimoji="0" lang="uk-U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uk-UA" sz="2000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uk-U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" t="12796" r="8846" b="17994"/>
            <a:stretch/>
          </p:blipFill>
          <p:spPr bwMode="auto">
            <a:xfrm>
              <a:off x="6614604" y="3284984"/>
              <a:ext cx="1937442" cy="1964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67831"/>
            <a:ext cx="1153748" cy="1113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41411" y="96047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Капіляри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8" name="Picture 6" descr="C:\Users\Мария\Downloads\image06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9" t="6637" r="9397" b="4065"/>
          <a:stretch/>
        </p:blipFill>
        <p:spPr bwMode="auto">
          <a:xfrm>
            <a:off x="1478084" y="1330261"/>
            <a:ext cx="715224" cy="14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000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3.1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000240"/>
            <a:ext cx="57150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642910" y="2071678"/>
            <a:ext cx="500066" cy="500066"/>
          </a:xfrm>
          <a:prstGeom prst="rect">
            <a:avLst/>
          </a:prstGeom>
        </p:spPr>
      </p:pic>
      <p:sp>
        <p:nvSpPr>
          <p:cNvPr id="8" name="Текст питання"/>
          <p:cNvSpPr txBox="1">
            <a:spLocks/>
          </p:cNvSpPr>
          <p:nvPr/>
        </p:nvSpPr>
        <p:spPr>
          <a:xfrm>
            <a:off x="1214414" y="357166"/>
            <a:ext cx="757242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Рух крові по малому колу кровообігу.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C:\Users\Мария\Downloads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48" y="1196752"/>
            <a:ext cx="263578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2411759" y="2816932"/>
            <a:ext cx="6459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1835696" y="2420888"/>
            <a:ext cx="1656184" cy="72008"/>
            <a:chOff x="1835696" y="2420888"/>
            <a:chExt cx="1656184" cy="72008"/>
          </a:xfrm>
        </p:grpSpPr>
        <p:cxnSp>
          <p:nvCxnSpPr>
            <p:cNvPr id="16" name="Прямая со стрелкой 15"/>
            <p:cNvCxnSpPr/>
            <p:nvPr/>
          </p:nvCxnSpPr>
          <p:spPr>
            <a:xfrm flipH="1" flipV="1">
              <a:off x="1835696" y="2420888"/>
              <a:ext cx="360040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3059832" y="2420888"/>
              <a:ext cx="432048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1403648" y="2492896"/>
            <a:ext cx="2304255" cy="360040"/>
            <a:chOff x="1403648" y="2492896"/>
            <a:chExt cx="2304255" cy="360040"/>
          </a:xfrm>
        </p:grpSpPr>
        <p:sp>
          <p:nvSpPr>
            <p:cNvPr id="19" name="Выгнутая влево стрелка 18"/>
            <p:cNvSpPr/>
            <p:nvPr/>
          </p:nvSpPr>
          <p:spPr>
            <a:xfrm>
              <a:off x="1403648" y="2492896"/>
              <a:ext cx="144016" cy="360040"/>
            </a:xfrm>
            <a:prstGeom prst="curved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Выгнутая вправо стрелка 19"/>
            <p:cNvSpPr/>
            <p:nvPr/>
          </p:nvSpPr>
          <p:spPr>
            <a:xfrm>
              <a:off x="3563888" y="2492896"/>
              <a:ext cx="144015" cy="360040"/>
            </a:xfrm>
            <a:prstGeom prst="curved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835696" y="2708920"/>
            <a:ext cx="1152128" cy="144016"/>
            <a:chOff x="1835696" y="2708920"/>
            <a:chExt cx="1152128" cy="144016"/>
          </a:xfrm>
        </p:grpSpPr>
        <p:cxnSp>
          <p:nvCxnSpPr>
            <p:cNvPr id="23" name="Прямая со стрелкой 22"/>
            <p:cNvCxnSpPr/>
            <p:nvPr/>
          </p:nvCxnSpPr>
          <p:spPr>
            <a:xfrm flipH="1">
              <a:off x="2699792" y="2708920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V="1">
              <a:off x="1835696" y="2708920"/>
              <a:ext cx="18002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139952" y="1340768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Починається від правого шлуночка серця легеневим артеріальним стовбуром, який розгалужується на праву і ліву легеневі артерії, що несуть кров до легень. У капілярах легень відбувається газообмін, і  </a:t>
            </a:r>
            <a:r>
              <a:rPr lang="uk-UA" dirty="0">
                <a:solidFill>
                  <a:srgbClr val="FF0000"/>
                </a:solidFill>
              </a:rPr>
              <a:t>венозна кров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перетворюється на артеріальну. </a:t>
            </a:r>
            <a:r>
              <a:rPr lang="uk-UA" dirty="0" smtClean="0"/>
              <a:t>Легеневими венами вона тече до  лівого передсердя, а з нього – у лівий шлуночок.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475656" y="5139397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ЗАПАМЯТАЙТЕ! </a:t>
            </a:r>
            <a:r>
              <a:rPr lang="uk-UA" dirty="0" smtClean="0"/>
              <a:t>Артерії несуть венозну кров, а вени артеріальну. Завдяки рухові крові по малому колі кровообігу кров збагачується киснем у легенях та віддає вуглекислий газ.</a:t>
            </a:r>
          </a:p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ВЕНОЗНА</a:t>
            </a:r>
            <a:r>
              <a:rPr lang="uk-UA" b="1" dirty="0" smtClean="0"/>
              <a:t>                   </a:t>
            </a:r>
            <a:r>
              <a:rPr lang="uk-UA" b="1" dirty="0" smtClean="0">
                <a:solidFill>
                  <a:srgbClr val="C00000"/>
                </a:solidFill>
              </a:rPr>
              <a:t>АРТЕРІАЛЬНА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24" name="Штриховая стрелка вправо 1023"/>
          <p:cNvSpPr/>
          <p:nvPr/>
        </p:nvSpPr>
        <p:spPr>
          <a:xfrm flipV="1">
            <a:off x="4362931" y="6085663"/>
            <a:ext cx="792088" cy="150363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000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3.2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000240"/>
            <a:ext cx="57150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642910" y="2071678"/>
            <a:ext cx="500066" cy="500066"/>
          </a:xfrm>
          <a:prstGeom prst="rect">
            <a:avLst/>
          </a:prstGeom>
        </p:spPr>
      </p:pic>
      <p:sp>
        <p:nvSpPr>
          <p:cNvPr id="8" name="Текст питання"/>
          <p:cNvSpPr txBox="1">
            <a:spLocks/>
          </p:cNvSpPr>
          <p:nvPr/>
        </p:nvSpPr>
        <p:spPr>
          <a:xfrm>
            <a:off x="1214414" y="357166"/>
            <a:ext cx="757242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Рух крові по великому колі кровообігу.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підказки"/>
          <p:cNvSpPr txBox="1">
            <a:spLocks/>
          </p:cNvSpPr>
          <p:nvPr/>
        </p:nvSpPr>
        <p:spPr>
          <a:xfrm>
            <a:off x="3963146" y="1623508"/>
            <a:ext cx="4853794" cy="233570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Починається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лівого шлуночка серця найбільшою судиною тіла – аортою, що розгалужується на артерії голови, шиї, рук, а також серця, інші внутрішні органи (крім </a:t>
            </a:r>
            <a:r>
              <a:rPr kumimoji="0" lang="uk-UA" sz="200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легенів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),кінцівки. В органах 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артеріальна кров перетворюється на венозну</a:t>
            </a:r>
            <a:r>
              <a:rPr kumimoji="0" lang="uk-UA" sz="200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і по венах  потрапляє у праве передсердя.</a:t>
            </a: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текст підказки"/>
          <p:cNvSpPr txBox="1">
            <a:spLocks/>
          </p:cNvSpPr>
          <p:nvPr/>
        </p:nvSpPr>
        <p:spPr>
          <a:xfrm>
            <a:off x="1599364" y="4869160"/>
            <a:ext cx="6717052" cy="15602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ЗАПАМЯТАЙТЕ: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завдяки руху крові по великому колу кровообігу клітини нашого тіла отримують кисень та виділяють вуглекислий газ.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b="1" dirty="0" smtClean="0">
                <a:solidFill>
                  <a:srgbClr val="C00000"/>
                </a:solidFill>
              </a:rPr>
              <a:t>                 АРТЕРІАЛЬНА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</a:t>
            </a:r>
            <a:r>
              <a:rPr lang="uk-UA" sz="2000" b="1" dirty="0" smtClean="0">
                <a:solidFill>
                  <a:srgbClr val="0070C0"/>
                </a:solidFill>
              </a:rPr>
              <a:t>ВЕНОЗНА</a:t>
            </a:r>
            <a:endParaRPr kumimoji="0" lang="uk-UA" sz="2000" b="1" i="0" u="none" strike="noStrike" kern="1200" cap="none" spc="0" normalizeH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Мария\Downloads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84" y="1081573"/>
            <a:ext cx="2638302" cy="36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 flipV="1">
            <a:off x="2517317" y="2852936"/>
            <a:ext cx="182477" cy="216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239786" y="1571612"/>
            <a:ext cx="766325" cy="1641364"/>
            <a:chOff x="2239786" y="1571612"/>
            <a:chExt cx="766325" cy="1641364"/>
          </a:xfrm>
        </p:grpSpPr>
        <p:sp>
          <p:nvSpPr>
            <p:cNvPr id="16" name="Круговая стрелка 15"/>
            <p:cNvSpPr/>
            <p:nvPr/>
          </p:nvSpPr>
          <p:spPr>
            <a:xfrm rot="19654512">
              <a:off x="2239786" y="2103227"/>
              <a:ext cx="423832" cy="382019"/>
            </a:xfrm>
            <a:prstGeom prst="circular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flipV="1">
              <a:off x="3006111" y="1571612"/>
              <a:ext cx="0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3006111" y="2740361"/>
              <a:ext cx="0" cy="47261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8" name="Группа 2047"/>
          <p:cNvGrpSpPr/>
          <p:nvPr/>
        </p:nvGrpSpPr>
        <p:grpSpPr>
          <a:xfrm>
            <a:off x="2339752" y="1285860"/>
            <a:ext cx="393246" cy="3367276"/>
            <a:chOff x="2339752" y="1285860"/>
            <a:chExt cx="393246" cy="3367276"/>
          </a:xfrm>
        </p:grpSpPr>
        <p:cxnSp>
          <p:nvCxnSpPr>
            <p:cNvPr id="22" name="Прямая со стрелкой 21"/>
            <p:cNvCxnSpPr/>
            <p:nvPr/>
          </p:nvCxnSpPr>
          <p:spPr>
            <a:xfrm flipH="1">
              <a:off x="2339752" y="1285860"/>
              <a:ext cx="39324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 flipV="1">
              <a:off x="2339752" y="3861048"/>
              <a:ext cx="360042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H="1">
              <a:off x="2339752" y="4653136"/>
              <a:ext cx="3600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9" name="Группа 2048"/>
          <p:cNvGrpSpPr/>
          <p:nvPr/>
        </p:nvGrpSpPr>
        <p:grpSpPr>
          <a:xfrm>
            <a:off x="2051720" y="1714488"/>
            <a:ext cx="0" cy="2074552"/>
            <a:chOff x="2051720" y="1714488"/>
            <a:chExt cx="0" cy="2074552"/>
          </a:xfrm>
        </p:grpSpPr>
        <p:cxnSp>
          <p:nvCxnSpPr>
            <p:cNvPr id="28" name="Прямая со стрелкой 27"/>
            <p:cNvCxnSpPr/>
            <p:nvPr/>
          </p:nvCxnSpPr>
          <p:spPr>
            <a:xfrm flipV="1">
              <a:off x="2051720" y="3356992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2051720" y="1714488"/>
              <a:ext cx="0" cy="3048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51" name="Штриховая стрелка вправо 2050"/>
          <p:cNvSpPr/>
          <p:nvPr/>
        </p:nvSpPr>
        <p:spPr>
          <a:xfrm>
            <a:off x="4417830" y="6021288"/>
            <a:ext cx="1080120" cy="12235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000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bio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891</Words>
  <Application>Microsoft Office PowerPoint</Application>
  <PresentationFormat>Экран (4:3)</PresentationFormat>
  <Paragraphs>102</Paragraphs>
  <Slides>10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bio1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Yayy</dc:creator>
  <cp:lastModifiedBy>Мария</cp:lastModifiedBy>
  <cp:revision>84</cp:revision>
  <dcterms:created xsi:type="dcterms:W3CDTF">2014-10-13T15:00:37Z</dcterms:created>
  <dcterms:modified xsi:type="dcterms:W3CDTF">2016-10-09T18:31:19Z</dcterms:modified>
</cp:coreProperties>
</file>